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49" r:id="rId2"/>
  </p:sldMasterIdLst>
  <p:notesMasterIdLst>
    <p:notesMasterId r:id="rId10"/>
  </p:notesMasterIdLst>
  <p:handoutMasterIdLst>
    <p:handoutMasterId r:id="rId11"/>
  </p:handoutMasterIdLst>
  <p:sldIdLst>
    <p:sldId id="318" r:id="rId3"/>
    <p:sldId id="356" r:id="rId4"/>
    <p:sldId id="352" r:id="rId5"/>
    <p:sldId id="357" r:id="rId6"/>
    <p:sldId id="358" r:id="rId7"/>
    <p:sldId id="353" r:id="rId8"/>
    <p:sldId id="350" r:id="rId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343E"/>
    <a:srgbClr val="FF9966"/>
    <a:srgbClr val="7F7F7F"/>
    <a:srgbClr val="FC4D52"/>
    <a:srgbClr val="445569"/>
    <a:srgbClr val="FF9933"/>
    <a:srgbClr val="FFCC00"/>
    <a:srgbClr val="FB4D52"/>
    <a:srgbClr val="445469"/>
    <a:srgbClr val="FEDB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p:restoredLeft sz="15620"/>
    <p:restoredTop sz="83094" autoAdjust="0"/>
  </p:normalViewPr>
  <p:slideViewPr>
    <p:cSldViewPr snapToGrid="0">
      <p:cViewPr varScale="1">
        <p:scale>
          <a:sx n="38" d="100"/>
          <a:sy n="38" d="100"/>
        </p:scale>
        <p:origin x="1356" y="60"/>
      </p:cViewPr>
      <p:guideLst>
        <p:guide orient="horz" pos="2160"/>
        <p:guide pos="3804"/>
      </p:guideLst>
    </p:cSldViewPr>
  </p:slideViewPr>
  <p:notesTextViewPr>
    <p:cViewPr>
      <p:scale>
        <a:sx n="1" d="1"/>
        <a:sy n="1" d="1"/>
      </p:scale>
      <p:origin x="0" y="0"/>
    </p:cViewPr>
  </p:notesTextViewPr>
  <p:sorterViewPr>
    <p:cViewPr varScale="1">
      <p:scale>
        <a:sx n="1" d="1"/>
        <a:sy n="1" d="1"/>
      </p:scale>
      <p:origin x="0" y="202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2019/11/11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23004673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CC6893-B2FF-4FC9-828B-E51D12DD35FE}" type="datetimeFigureOut">
              <a:rPr lang="zh-CN" altLang="en-US" smtClean="0"/>
              <a:t>2019/11/11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CDCA2B-51A2-41A2-A7E4-0961F8DD1ADE}" type="slidenum">
              <a:rPr lang="zh-CN" altLang="en-US" smtClean="0"/>
              <a:t>‹#›</a:t>
            </a:fld>
            <a:endParaRPr lang="zh-CN" altLang="en-US"/>
          </a:p>
        </p:txBody>
      </p:sp>
    </p:spTree>
    <p:extLst>
      <p:ext uri="{BB962C8B-B14F-4D97-AF65-F5344CB8AC3E}">
        <p14:creationId xmlns:p14="http://schemas.microsoft.com/office/powerpoint/2010/main" val="245343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391958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38F04A-84B0-4E5D-A1A7-EE43D6EF2A66}" type="slidenum">
              <a:rPr lang="zh-CN" altLang="en-US" smtClean="0"/>
              <a:t>2</a:t>
            </a:fld>
            <a:endParaRPr lang="zh-CN" altLang="en-US"/>
          </a:p>
        </p:txBody>
      </p:sp>
    </p:spTree>
    <p:extLst>
      <p:ext uri="{BB962C8B-B14F-4D97-AF65-F5344CB8AC3E}">
        <p14:creationId xmlns:p14="http://schemas.microsoft.com/office/powerpoint/2010/main" val="475654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一、应用层</a:t>
            </a:r>
            <a:endParaRPr lang="en-US" altLang="zh-CN" dirty="0" smtClean="0"/>
          </a:p>
          <a:p>
            <a:r>
              <a:rPr lang="zh-CN" altLang="en-US" dirty="0" smtClean="0"/>
              <a:t>可以是汇丰内部任意系统</a:t>
            </a:r>
            <a:endParaRPr lang="en-US" altLang="zh-CN" dirty="0" smtClean="0"/>
          </a:p>
          <a:p>
            <a:endParaRPr lang="en-US" altLang="zh-CN" dirty="0" smtClean="0"/>
          </a:p>
          <a:p>
            <a:r>
              <a:rPr lang="zh-CN" altLang="en-US" dirty="0" smtClean="0"/>
              <a:t>二、业务层</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向外暴露了无状态的</a:t>
            </a:r>
            <a:r>
              <a:rPr lang="en-US" altLang="zh-CN" dirty="0" smtClean="0"/>
              <a:t>restful</a:t>
            </a:r>
            <a:r>
              <a:rPr lang="zh-CN" altLang="en-US" baseline="0" dirty="0" smtClean="0"/>
              <a:t> </a:t>
            </a:r>
            <a:r>
              <a:rPr lang="en-US" altLang="zh-CN" baseline="0" dirty="0" smtClean="0"/>
              <a:t>API</a:t>
            </a:r>
            <a:r>
              <a:rPr lang="zh-CN" altLang="en-US" baseline="0" dirty="0" smtClean="0"/>
              <a:t>，可以让任意系统通过</a:t>
            </a:r>
            <a:r>
              <a:rPr lang="en-US" altLang="zh-CN" baseline="0" dirty="0" smtClean="0"/>
              <a:t>F5</a:t>
            </a:r>
            <a:r>
              <a:rPr lang="zh-CN" altLang="en-US" baseline="0" dirty="0" smtClean="0"/>
              <a:t>进行连接。</a:t>
            </a:r>
            <a:endParaRPr lang="en-US" altLang="zh-CN" dirty="0" smtClean="0"/>
          </a:p>
          <a:p>
            <a:endParaRPr lang="en-US" altLang="zh-CN" dirty="0" smtClean="0"/>
          </a:p>
          <a:p>
            <a:r>
              <a:rPr lang="en-US" altLang="zh-CN" dirty="0" smtClean="0"/>
              <a:t>1.</a:t>
            </a:r>
            <a:r>
              <a:rPr kumimoji="0" lang="zh-CN" altLang="en-US" sz="12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rPr>
              <a:t>反洗黑钱</a:t>
            </a:r>
            <a:r>
              <a:rPr kumimoji="0" lang="en-US" altLang="zh-CN" sz="12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rPr>
              <a:t>/</a:t>
            </a:r>
            <a:r>
              <a:rPr kumimoji="0" lang="zh-CN" altLang="en-US" sz="12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rPr>
              <a:t>反欺诈过滤</a:t>
            </a:r>
            <a:endParaRPr kumimoji="0" lang="en-US" altLang="zh-CN" sz="12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rPr>
              <a:t>2.</a:t>
            </a:r>
            <a:r>
              <a:rPr kumimoji="0" lang="zh-CN" altLang="en-US" sz="12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rPr>
              <a:t>中英文名称过滤</a:t>
            </a:r>
            <a:endParaRPr kumimoji="0" lang="en-US" altLang="zh-CN" sz="12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rPr>
              <a:t>3.</a:t>
            </a:r>
            <a:r>
              <a:rPr kumimoji="0" lang="zh-CN" altLang="en-US" sz="12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rPr>
              <a:t>相关证件号码过滤</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rPr>
              <a:t>三、系统层</a:t>
            </a:r>
            <a:endParaRPr kumimoji="0" lang="en-US" altLang="zh-CN" sz="12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向外暴露</a:t>
            </a:r>
            <a:r>
              <a:rPr lang="en-US" altLang="zh-CN" dirty="0" smtClean="0"/>
              <a:t>restful</a:t>
            </a:r>
            <a:r>
              <a:rPr lang="zh-CN" altLang="en-US" baseline="0" dirty="0" smtClean="0"/>
              <a:t> </a:t>
            </a:r>
            <a:r>
              <a:rPr lang="en-US" altLang="zh-CN" baseline="0" dirty="0" smtClean="0"/>
              <a:t>API</a:t>
            </a:r>
            <a:r>
              <a:rPr lang="zh-CN" altLang="en-US" baseline="0" dirty="0" smtClean="0"/>
              <a:t>供任意系统</a:t>
            </a: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rPr>
              <a:t>1.Fixlength</a:t>
            </a:r>
            <a:r>
              <a:rPr kumimoji="0" lang="zh-CN" altLang="en-US" sz="12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rPr>
              <a:t>数据转换</a:t>
            </a:r>
            <a:endParaRPr kumimoji="0" lang="en-US" altLang="zh-CN" sz="12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rPr>
              <a:t>2.Call </a:t>
            </a:r>
            <a:r>
              <a:rPr kumimoji="0" lang="en-US" altLang="zh-CN" sz="1200" b="0" i="0" u="none" strike="noStrike" kern="0" cap="none" spc="0" normalizeH="0" baseline="0" noProof="0" dirty="0" err="1" smtClean="0">
                <a:ln>
                  <a:noFill/>
                </a:ln>
                <a:solidFill>
                  <a:sysClr val="window" lastClr="FFFFFF"/>
                </a:solidFill>
                <a:effectLst/>
                <a:uLnTx/>
                <a:uFillTx/>
                <a:latin typeface="Calibri" panose="020F0502020204030204"/>
                <a:ea typeface="宋体" panose="02010600030101010101" pitchFamily="2" charset="-122"/>
              </a:rPr>
              <a:t>mq</a:t>
            </a:r>
            <a:r>
              <a:rPr kumimoji="0" lang="zh-CN" altLang="en-US" sz="12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rPr>
              <a:t>请求</a:t>
            </a:r>
            <a:r>
              <a:rPr kumimoji="0" lang="en-US" altLang="zh-CN" sz="12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rPr>
              <a:t>hub</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rPr>
              <a:t>四、核心系统</a:t>
            </a:r>
            <a:endParaRPr kumimoji="0" lang="en-US" altLang="zh-CN" sz="12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rPr>
              <a:t>Hub</a:t>
            </a:r>
            <a:r>
              <a:rPr kumimoji="0" lang="zh-CN" altLang="en-US" sz="12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rPr>
              <a:t>等核心系统接口</a:t>
            </a:r>
            <a:endParaRPr kumimoji="0" lang="en-US" altLang="zh-CN" sz="12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endParaRPr>
          </a:p>
          <a:p>
            <a:r>
              <a:rPr lang="zh-CN" altLang="en-US" sz="1200" b="0" i="0" kern="1200" dirty="0" smtClean="0">
                <a:solidFill>
                  <a:schemeClr val="tx1"/>
                </a:solidFill>
                <a:effectLst/>
                <a:latin typeface="+mn-lt"/>
                <a:ea typeface="+mn-ea"/>
                <a:cs typeface="+mn-cs"/>
              </a:rPr>
              <a:t>第一层过滤：对结果集</a:t>
            </a:r>
            <a:r>
              <a:rPr lang="en-US" altLang="zh-CN" sz="1200" b="0" i="0" kern="1200" dirty="0" smtClean="0">
                <a:solidFill>
                  <a:schemeClr val="tx1"/>
                </a:solidFill>
                <a:effectLst/>
                <a:latin typeface="+mn-lt"/>
                <a:ea typeface="+mn-ea"/>
                <a:cs typeface="+mn-cs"/>
              </a:rPr>
              <a:t>A</a:t>
            </a:r>
            <a:r>
              <a:rPr lang="zh-CN" altLang="en-US" sz="1200" b="0" i="0" kern="1200" dirty="0" smtClean="0">
                <a:solidFill>
                  <a:schemeClr val="tx1"/>
                </a:solidFill>
                <a:effectLst/>
                <a:latin typeface="+mn-lt"/>
                <a:ea typeface="+mn-ea"/>
                <a:cs typeface="+mn-cs"/>
              </a:rPr>
              <a:t>进行第一层过滤</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姓名全拼与</a:t>
            </a:r>
            <a:r>
              <a:rPr lang="en-US" altLang="zh-CN" sz="1200" b="0" i="0" kern="1200" dirty="0" smtClean="0">
                <a:solidFill>
                  <a:schemeClr val="tx1"/>
                </a:solidFill>
                <a:effectLst/>
                <a:latin typeface="+mn-lt"/>
                <a:ea typeface="+mn-ea"/>
                <a:cs typeface="+mn-cs"/>
              </a:rPr>
              <a:t>Full Name</a:t>
            </a:r>
            <a:r>
              <a:rPr lang="zh-CN" altLang="en-US" sz="1200" b="0" i="0" kern="1200" dirty="0" smtClean="0">
                <a:solidFill>
                  <a:schemeClr val="tx1"/>
                </a:solidFill>
                <a:effectLst/>
                <a:latin typeface="+mn-lt"/>
                <a:ea typeface="+mn-ea"/>
                <a:cs typeface="+mn-cs"/>
              </a:rPr>
              <a:t>值对比得到结果集</a:t>
            </a:r>
            <a:r>
              <a:rPr lang="en-US" altLang="zh-CN" sz="1200" b="0" i="0" kern="1200" dirty="0" smtClean="0">
                <a:solidFill>
                  <a:schemeClr val="tx1"/>
                </a:solidFill>
                <a:effectLst/>
                <a:latin typeface="+mn-lt"/>
                <a:ea typeface="+mn-ea"/>
                <a:cs typeface="+mn-cs"/>
              </a:rPr>
              <a:t>B</a:t>
            </a:r>
            <a:r>
              <a:rPr lang="zh-CN" altLang="en-US" sz="1200" b="0" i="0" kern="1200" dirty="0" smtClean="0">
                <a:solidFill>
                  <a:schemeClr val="tx1"/>
                </a:solidFill>
                <a:effectLst/>
                <a:latin typeface="+mn-lt"/>
                <a:ea typeface="+mn-ea"/>
                <a:cs typeface="+mn-cs"/>
              </a:rPr>
              <a:t>，</a:t>
            </a:r>
          </a:p>
          <a:p>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      两个值不一致则排除该结果，</a:t>
            </a:r>
          </a:p>
          <a:p>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      两个值一致且没有中文全名，结果集</a:t>
            </a:r>
            <a:r>
              <a:rPr lang="en-US" altLang="zh-CN" sz="1200" b="0" i="0" kern="1200" dirty="0" smtClean="0">
                <a:solidFill>
                  <a:schemeClr val="tx1"/>
                </a:solidFill>
                <a:effectLst/>
                <a:latin typeface="+mn-lt"/>
                <a:ea typeface="+mn-ea"/>
                <a:cs typeface="+mn-cs"/>
              </a:rPr>
              <a:t>B</a:t>
            </a:r>
            <a:r>
              <a:rPr lang="zh-CN" altLang="en-US" sz="1200" b="0" i="0" kern="1200" dirty="0" smtClean="0">
                <a:solidFill>
                  <a:schemeClr val="tx1"/>
                </a:solidFill>
                <a:effectLst/>
                <a:latin typeface="+mn-lt"/>
                <a:ea typeface="+mn-ea"/>
                <a:cs typeface="+mn-cs"/>
              </a:rPr>
              <a:t>则</a:t>
            </a:r>
            <a:r>
              <a:rPr lang="en-US" altLang="zh-CN" sz="1200" b="0" i="0" kern="1200" dirty="0" smtClean="0">
                <a:solidFill>
                  <a:schemeClr val="tx1"/>
                </a:solidFill>
                <a:effectLst/>
                <a:latin typeface="+mn-lt"/>
                <a:ea typeface="+mn-ea"/>
                <a:cs typeface="+mn-cs"/>
              </a:rPr>
              <a:t>Refer out  </a:t>
            </a:r>
            <a:r>
              <a:rPr lang="zh-CN" altLang="en-US" sz="1200" b="0" i="0" kern="1200" dirty="0" smtClean="0">
                <a:solidFill>
                  <a:schemeClr val="tx1"/>
                </a:solidFill>
                <a:effectLst/>
                <a:latin typeface="+mn-lt"/>
                <a:ea typeface="+mn-ea"/>
                <a:cs typeface="+mn-cs"/>
              </a:rPr>
              <a:t>进行人工排查</a:t>
            </a:r>
          </a:p>
          <a:p>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      两个值一致且有中文全名</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则进行第二层过滤</a:t>
            </a:r>
          </a:p>
          <a:p>
            <a:r>
              <a:rPr lang="zh-CN" altLang="en-US" sz="1200" b="0" i="0" kern="1200" dirty="0" smtClean="0">
                <a:solidFill>
                  <a:schemeClr val="tx1"/>
                </a:solidFill>
                <a:effectLst/>
                <a:latin typeface="+mn-lt"/>
                <a:ea typeface="+mn-ea"/>
                <a:cs typeface="+mn-cs"/>
              </a:rPr>
              <a:t> </a:t>
            </a:r>
          </a:p>
          <a:p>
            <a:r>
              <a:rPr lang="zh-CN" altLang="en-US" sz="1200" b="0" i="0" kern="1200" dirty="0" smtClean="0">
                <a:solidFill>
                  <a:schemeClr val="tx1"/>
                </a:solidFill>
                <a:effectLst/>
                <a:latin typeface="+mn-lt"/>
                <a:ea typeface="+mn-ea"/>
                <a:cs typeface="+mn-cs"/>
              </a:rPr>
              <a:t>第二层过滤：对结果集</a:t>
            </a:r>
            <a:r>
              <a:rPr lang="en-US" altLang="zh-CN" sz="1200" b="0" i="0" kern="1200" dirty="0" smtClean="0">
                <a:solidFill>
                  <a:schemeClr val="tx1"/>
                </a:solidFill>
                <a:effectLst/>
                <a:latin typeface="+mn-lt"/>
                <a:ea typeface="+mn-ea"/>
                <a:cs typeface="+mn-cs"/>
              </a:rPr>
              <a:t>B</a:t>
            </a:r>
            <a:r>
              <a:rPr lang="zh-CN" altLang="en-US" sz="1200" b="0" i="0" kern="1200" dirty="0" smtClean="0">
                <a:solidFill>
                  <a:schemeClr val="tx1"/>
                </a:solidFill>
                <a:effectLst/>
                <a:latin typeface="+mn-lt"/>
                <a:ea typeface="+mn-ea"/>
                <a:cs typeface="+mn-cs"/>
              </a:rPr>
              <a:t>进行第二层过滤：中文全名与</a:t>
            </a:r>
            <a:r>
              <a:rPr lang="en-US" altLang="zh-CN" sz="1200" b="0" i="0" kern="1200" dirty="0" smtClean="0">
                <a:solidFill>
                  <a:schemeClr val="tx1"/>
                </a:solidFill>
                <a:effectLst/>
                <a:latin typeface="+mn-lt"/>
                <a:ea typeface="+mn-ea"/>
                <a:cs typeface="+mn-cs"/>
              </a:rPr>
              <a:t>2ndFullName</a:t>
            </a:r>
            <a:r>
              <a:rPr lang="zh-CN" altLang="en-US" sz="1200" b="0" i="0" kern="1200" dirty="0" smtClean="0">
                <a:solidFill>
                  <a:schemeClr val="tx1"/>
                </a:solidFill>
                <a:effectLst/>
                <a:latin typeface="+mn-lt"/>
                <a:ea typeface="+mn-ea"/>
                <a:cs typeface="+mn-cs"/>
              </a:rPr>
              <a:t> 进行对比</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两个值不一致则排除该结果， 一致则得到结果集</a:t>
            </a:r>
            <a:r>
              <a:rPr lang="en-US" altLang="zh-CN" sz="1200" b="0" i="0" kern="1200" dirty="0" smtClean="0">
                <a:solidFill>
                  <a:schemeClr val="tx1"/>
                </a:solidFill>
                <a:effectLst/>
                <a:latin typeface="+mn-lt"/>
                <a:ea typeface="+mn-ea"/>
                <a:cs typeface="+mn-cs"/>
              </a:rPr>
              <a:t>C:</a:t>
            </a:r>
            <a:endParaRPr lang="zh-CN" altLang="en-US"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     如果证件类型是身份证， 则对结果集</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则进行第三层对比</a:t>
            </a:r>
          </a:p>
          <a:p>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     如果是除身份证以外的证件类型，结果集</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则</a:t>
            </a:r>
            <a:r>
              <a:rPr lang="en-US" altLang="zh-CN" sz="1200" b="0" i="0" kern="1200" dirty="0" smtClean="0">
                <a:solidFill>
                  <a:schemeClr val="tx1"/>
                </a:solidFill>
                <a:effectLst/>
                <a:latin typeface="+mn-lt"/>
                <a:ea typeface="+mn-ea"/>
                <a:cs typeface="+mn-cs"/>
              </a:rPr>
              <a:t>Refer out  </a:t>
            </a:r>
            <a:r>
              <a:rPr lang="zh-CN" altLang="en-US" sz="1200" b="0" i="0" kern="1200" dirty="0" smtClean="0">
                <a:solidFill>
                  <a:schemeClr val="tx1"/>
                </a:solidFill>
                <a:effectLst/>
                <a:latin typeface="+mn-lt"/>
                <a:ea typeface="+mn-ea"/>
                <a:cs typeface="+mn-cs"/>
              </a:rPr>
              <a:t>进行人工排查</a:t>
            </a:r>
          </a:p>
          <a:p>
            <a:r>
              <a:rPr lang="zh-CN" altLang="en-US" sz="1200" b="0" i="0" kern="1200" dirty="0" smtClean="0">
                <a:solidFill>
                  <a:schemeClr val="tx1"/>
                </a:solidFill>
                <a:effectLst/>
                <a:latin typeface="+mn-lt"/>
                <a:ea typeface="+mn-ea"/>
                <a:cs typeface="+mn-cs"/>
              </a:rPr>
              <a:t> </a:t>
            </a:r>
          </a:p>
          <a:p>
            <a:r>
              <a:rPr lang="zh-CN" altLang="en-US" sz="1200" b="0" i="0" kern="1200" dirty="0" smtClean="0">
                <a:solidFill>
                  <a:schemeClr val="tx1"/>
                </a:solidFill>
                <a:effectLst/>
                <a:latin typeface="+mn-lt"/>
                <a:ea typeface="+mn-ea"/>
                <a:cs typeface="+mn-cs"/>
              </a:rPr>
              <a:t>第三层过滤： 如果证件类型是身份证， 对结果集</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则进行</a:t>
            </a:r>
            <a:r>
              <a:rPr lang="en-US" altLang="zh-CN" sz="1200" b="0" i="0" kern="1200" dirty="0" err="1" smtClean="0">
                <a:solidFill>
                  <a:schemeClr val="tx1"/>
                </a:solidFill>
                <a:effectLst/>
                <a:latin typeface="+mn-lt"/>
                <a:ea typeface="+mn-ea"/>
                <a:cs typeface="+mn-cs"/>
              </a:rPr>
              <a:t>IDNumber</a:t>
            </a:r>
            <a:r>
              <a:rPr lang="zh-CN" altLang="en-US" sz="1200" b="0" i="0" kern="1200" dirty="0" smtClean="0">
                <a:solidFill>
                  <a:schemeClr val="tx1"/>
                </a:solidFill>
                <a:effectLst/>
                <a:latin typeface="+mn-lt"/>
                <a:ea typeface="+mn-ea"/>
                <a:cs typeface="+mn-cs"/>
              </a:rPr>
              <a:t>的第三层对比：两个值不一致则排除该结果， </a:t>
            </a:r>
            <a:r>
              <a:rPr lang="en-US" altLang="zh-CN" sz="1200" b="0" i="0" kern="1200" dirty="0" smtClean="0">
                <a:solidFill>
                  <a:schemeClr val="tx1"/>
                </a:solidFill>
                <a:effectLst/>
                <a:latin typeface="+mn-lt"/>
                <a:ea typeface="+mn-ea"/>
                <a:cs typeface="+mn-cs"/>
              </a:rPr>
              <a:t>Hit/potential Hit</a:t>
            </a:r>
            <a:r>
              <a:rPr lang="zh-CN" altLang="en-US" sz="1200" b="0" i="0" kern="1200" dirty="0" smtClean="0">
                <a:solidFill>
                  <a:schemeClr val="tx1"/>
                </a:solidFill>
                <a:effectLst/>
                <a:latin typeface="+mn-lt"/>
                <a:ea typeface="+mn-ea"/>
                <a:cs typeface="+mn-cs"/>
              </a:rPr>
              <a:t>则</a:t>
            </a:r>
            <a:r>
              <a:rPr lang="en-US" altLang="zh-CN" sz="1200" b="0" i="0" kern="1200" dirty="0" smtClean="0">
                <a:solidFill>
                  <a:schemeClr val="tx1"/>
                </a:solidFill>
                <a:effectLst/>
                <a:latin typeface="+mn-lt"/>
                <a:ea typeface="+mn-ea"/>
                <a:cs typeface="+mn-cs"/>
              </a:rPr>
              <a:t>Refer out  </a:t>
            </a:r>
            <a:r>
              <a:rPr lang="zh-CN" altLang="en-US" sz="1200" b="0" i="0" kern="1200" dirty="0" smtClean="0">
                <a:solidFill>
                  <a:schemeClr val="tx1"/>
                </a:solidFill>
                <a:effectLst/>
                <a:latin typeface="+mn-lt"/>
                <a:ea typeface="+mn-ea"/>
                <a:cs typeface="+mn-cs"/>
              </a:rPr>
              <a:t>进行人工排查</a:t>
            </a:r>
          </a:p>
          <a:p>
            <a:r>
              <a:rPr lang="zh-CN" altLang="en-US" sz="1200" b="0" i="0" kern="1200" dirty="0" smtClean="0">
                <a:solidFill>
                  <a:schemeClr val="tx1"/>
                </a:solidFill>
                <a:effectLst/>
                <a:latin typeface="+mn-lt"/>
                <a:ea typeface="+mn-ea"/>
                <a:cs typeface="+mn-cs"/>
              </a:rPr>
              <a:t>               * </a:t>
            </a:r>
            <a:r>
              <a:rPr lang="en-US" altLang="zh-CN" sz="1200" b="0" i="0" kern="1200" dirty="0" smtClean="0">
                <a:solidFill>
                  <a:schemeClr val="tx1"/>
                </a:solidFill>
                <a:effectLst/>
                <a:latin typeface="+mn-lt"/>
                <a:ea typeface="+mn-ea"/>
                <a:cs typeface="+mn-cs"/>
              </a:rPr>
              <a:t>For below ID Card situations can not discount</a:t>
            </a:r>
            <a:endParaRPr lang="zh-CN" altLang="en-US"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1. </a:t>
            </a:r>
            <a:r>
              <a:rPr lang="zh-CN" altLang="en-US" sz="1200" b="0" i="0" kern="1200" dirty="0" smtClean="0">
                <a:solidFill>
                  <a:schemeClr val="tx1"/>
                </a:solidFill>
                <a:effectLst/>
                <a:latin typeface="+mn-lt"/>
                <a:ea typeface="+mn-ea"/>
                <a:cs typeface="+mn-cs"/>
              </a:rPr>
              <a:t>证件号相差一位</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位数一样但只有某位不一样</a:t>
            </a:r>
            <a:r>
              <a:rPr lang="en-US" altLang="zh-CN" sz="1200" b="0" i="0" kern="1200" dirty="0" smtClean="0">
                <a:solidFill>
                  <a:schemeClr val="tx1"/>
                </a:solidFill>
                <a:effectLst/>
                <a:latin typeface="+mn-lt"/>
                <a:ea typeface="+mn-ea"/>
                <a:cs typeface="+mn-cs"/>
              </a:rPr>
              <a:t>)</a:t>
            </a:r>
            <a:endParaRPr lang="zh-CN" altLang="en-US"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2. 15</a:t>
            </a:r>
            <a:r>
              <a:rPr lang="zh-CN" altLang="en-US" sz="1200" b="0" i="0" kern="1200" dirty="0" smtClean="0">
                <a:solidFill>
                  <a:schemeClr val="tx1"/>
                </a:solidFill>
                <a:effectLst/>
                <a:latin typeface="+mn-lt"/>
                <a:ea typeface="+mn-ea"/>
                <a:cs typeface="+mn-cs"/>
              </a:rPr>
              <a:t>位和</a:t>
            </a:r>
            <a:r>
              <a:rPr lang="en-US" altLang="zh-CN" sz="1200" b="0" i="0" kern="1200" dirty="0" smtClean="0">
                <a:solidFill>
                  <a:schemeClr val="tx1"/>
                </a:solidFill>
                <a:effectLst/>
                <a:latin typeface="+mn-lt"/>
                <a:ea typeface="+mn-ea"/>
                <a:cs typeface="+mn-cs"/>
              </a:rPr>
              <a:t>18</a:t>
            </a:r>
            <a:r>
              <a:rPr lang="zh-CN" altLang="en-US" sz="1200" b="0" i="0" kern="1200" dirty="0" smtClean="0">
                <a:solidFill>
                  <a:schemeClr val="tx1"/>
                </a:solidFill>
                <a:effectLst/>
                <a:latin typeface="+mn-lt"/>
                <a:ea typeface="+mn-ea"/>
                <a:cs typeface="+mn-cs"/>
              </a:rPr>
              <a:t>位转换成功匹配？</a:t>
            </a:r>
          </a:p>
          <a:p>
            <a:endParaRPr lang="zh-CN" altLang="en-US" dirty="0"/>
          </a:p>
        </p:txBody>
      </p:sp>
      <p:sp>
        <p:nvSpPr>
          <p:cNvPr id="4" name="灯片编号占位符 3"/>
          <p:cNvSpPr>
            <a:spLocks noGrp="1"/>
          </p:cNvSpPr>
          <p:nvPr>
            <p:ph type="sldNum" sz="quarter" idx="10"/>
          </p:nvPr>
        </p:nvSpPr>
        <p:spPr/>
        <p:txBody>
          <a:bodyPr/>
          <a:lstStyle/>
          <a:p>
            <a:fld id="{C6CDCA2B-51A2-41A2-A7E4-0961F8DD1ADE}" type="slidenum">
              <a:rPr lang="zh-CN" altLang="en-US" smtClean="0"/>
              <a:t>3</a:t>
            </a:fld>
            <a:endParaRPr lang="zh-CN" altLang="en-US"/>
          </a:p>
        </p:txBody>
      </p:sp>
    </p:spTree>
    <p:extLst>
      <p:ext uri="{BB962C8B-B14F-4D97-AF65-F5344CB8AC3E}">
        <p14:creationId xmlns:p14="http://schemas.microsoft.com/office/powerpoint/2010/main" val="1209182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一、应用层</a:t>
            </a:r>
            <a:endParaRPr lang="en-US" altLang="zh-CN" dirty="0" smtClean="0"/>
          </a:p>
          <a:p>
            <a:r>
              <a:rPr lang="zh-CN" altLang="en-US" dirty="0" smtClean="0"/>
              <a:t>可以是汇丰内部任意前端系统，主要处理一些前端的特使业务和字段问题等，并且向外层暴露</a:t>
            </a:r>
            <a:r>
              <a:rPr lang="en-US" altLang="zh-CN" dirty="0" smtClean="0"/>
              <a:t>restful</a:t>
            </a:r>
            <a:r>
              <a:rPr lang="zh-CN" altLang="en-US" baseline="0" dirty="0" smtClean="0"/>
              <a:t> </a:t>
            </a:r>
            <a:r>
              <a:rPr lang="en-US" altLang="zh-CN" baseline="0" dirty="0" smtClean="0"/>
              <a:t>API</a:t>
            </a:r>
            <a:endParaRPr lang="en-US" altLang="zh-CN" dirty="0" smtClean="0"/>
          </a:p>
          <a:p>
            <a:endParaRPr lang="en-US" altLang="zh-CN" dirty="0" smtClean="0"/>
          </a:p>
          <a:p>
            <a:r>
              <a:rPr lang="zh-CN" altLang="en-US" dirty="0" smtClean="0"/>
              <a:t>二、业务层</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主要实现一些业务相关的处理，向外暴露了无状态的</a:t>
            </a:r>
            <a:r>
              <a:rPr lang="en-US" altLang="zh-CN" i="1" dirty="0" smtClean="0"/>
              <a:t>restful</a:t>
            </a:r>
            <a:r>
              <a:rPr lang="zh-CN" altLang="en-US" i="1" baseline="0" dirty="0" smtClean="0"/>
              <a:t> </a:t>
            </a:r>
            <a:r>
              <a:rPr lang="en-US" altLang="zh-CN" i="1" baseline="0" dirty="0" smtClean="0"/>
              <a:t>API</a:t>
            </a:r>
            <a:r>
              <a:rPr lang="zh-CN" altLang="en-US" baseline="0" dirty="0" smtClean="0"/>
              <a:t>，可以让任意系统通过</a:t>
            </a:r>
            <a:r>
              <a:rPr lang="en-US" altLang="zh-CN" baseline="0" dirty="0" smtClean="0"/>
              <a:t>F5</a:t>
            </a:r>
            <a:r>
              <a:rPr lang="zh-CN" altLang="en-US" baseline="0" dirty="0" smtClean="0"/>
              <a:t>进行连接。</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rPr>
              <a:t>三、系统层</a:t>
            </a:r>
            <a:endParaRPr kumimoji="0" lang="en-US" altLang="zh-CN" sz="12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ysClr val="windowText" lastClr="000000"/>
                </a:solidFill>
                <a:effectLst/>
                <a:uLnTx/>
                <a:uFillTx/>
                <a:latin typeface="Calibri" panose="020F0502020204030204"/>
                <a:ea typeface="宋体" panose="02010600030101010101" pitchFamily="2" charset="-122"/>
              </a:rPr>
              <a:t>解锁核心系统，将较为复杂的接口转换成</a:t>
            </a:r>
            <a:r>
              <a:rPr kumimoji="0" lang="en-US" altLang="zh-CN" sz="1200" b="0" i="0" u="none" strike="noStrike" kern="0" cap="none" spc="0" normalizeH="0" baseline="0" noProof="0" dirty="0" smtClean="0">
                <a:ln>
                  <a:noFill/>
                </a:ln>
                <a:solidFill>
                  <a:sysClr val="windowText" lastClr="000000"/>
                </a:solidFill>
                <a:effectLst/>
                <a:uLnTx/>
                <a:uFillTx/>
                <a:latin typeface="Calibri" panose="020F0502020204030204"/>
                <a:ea typeface="宋体" panose="02010600030101010101" pitchFamily="2" charset="-122"/>
              </a:rPr>
              <a:t>Restful API</a:t>
            </a:r>
            <a:endParaRPr kumimoji="0" lang="en-US" altLang="zh-CN" sz="12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rPr>
              <a:t>1.Fixlength</a:t>
            </a:r>
            <a:r>
              <a:rPr kumimoji="0" lang="zh-CN" altLang="en-US" sz="12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rPr>
              <a:t>数据转换</a:t>
            </a:r>
            <a:endParaRPr kumimoji="0" lang="en-US" altLang="zh-CN" sz="12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rPr>
              <a:t>2.Call </a:t>
            </a:r>
            <a:r>
              <a:rPr kumimoji="0" lang="en-US" altLang="zh-CN" sz="1200" b="0" i="0" u="none" strike="noStrike" kern="0" cap="none" spc="0" normalizeH="0" baseline="0" noProof="0" dirty="0" err="1" smtClean="0">
                <a:ln>
                  <a:noFill/>
                </a:ln>
                <a:solidFill>
                  <a:sysClr val="window" lastClr="FFFFFF"/>
                </a:solidFill>
                <a:effectLst/>
                <a:uLnTx/>
                <a:uFillTx/>
                <a:latin typeface="Calibri" panose="020F0502020204030204"/>
                <a:ea typeface="宋体" panose="02010600030101010101" pitchFamily="2" charset="-122"/>
              </a:rPr>
              <a:t>mq</a:t>
            </a:r>
            <a:r>
              <a:rPr kumimoji="0" lang="zh-CN" altLang="en-US" sz="12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rPr>
              <a:t>请求</a:t>
            </a:r>
            <a:r>
              <a:rPr kumimoji="0" lang="en-US" altLang="zh-CN" sz="12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rPr>
              <a:t>hub</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rPr>
              <a:t>四、核心系统</a:t>
            </a:r>
            <a:endParaRPr kumimoji="0" lang="en-US" altLang="zh-CN" sz="12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rPr>
              <a:t>Hub</a:t>
            </a:r>
            <a:r>
              <a:rPr kumimoji="0" lang="zh-CN" altLang="en-US" sz="1200" b="0" i="0" u="none" strike="noStrike" kern="0" cap="none" spc="0" normalizeH="0" baseline="0" noProof="0" smtClean="0">
                <a:ln>
                  <a:noFill/>
                </a:ln>
                <a:solidFill>
                  <a:sysClr val="window" lastClr="FFFFFF"/>
                </a:solidFill>
                <a:effectLst/>
                <a:uLnTx/>
                <a:uFillTx/>
                <a:latin typeface="Calibri" panose="020F0502020204030204"/>
                <a:ea typeface="宋体" panose="02010600030101010101" pitchFamily="2" charset="-122"/>
              </a:rPr>
              <a:t>等汇丰内部核心</a:t>
            </a:r>
            <a:r>
              <a:rPr kumimoji="0" lang="zh-CN" altLang="en-US" sz="12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rPr>
              <a:t>系统接口</a:t>
            </a:r>
            <a:endParaRPr kumimoji="0" lang="en-US" altLang="zh-CN" sz="12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endParaRPr>
          </a:p>
          <a:p>
            <a:r>
              <a:rPr lang="zh-CN" altLang="en-US" sz="1200" b="0" i="0" kern="1200" dirty="0" smtClean="0">
                <a:solidFill>
                  <a:schemeClr val="tx1"/>
                </a:solidFill>
                <a:effectLst/>
                <a:latin typeface="+mn-lt"/>
                <a:ea typeface="+mn-ea"/>
                <a:cs typeface="+mn-cs"/>
              </a:rPr>
              <a:t>第一层过滤：对结果集</a:t>
            </a:r>
            <a:r>
              <a:rPr lang="en-US" altLang="zh-CN" sz="1200" b="0" i="0" kern="1200" dirty="0" smtClean="0">
                <a:solidFill>
                  <a:schemeClr val="tx1"/>
                </a:solidFill>
                <a:effectLst/>
                <a:latin typeface="+mn-lt"/>
                <a:ea typeface="+mn-ea"/>
                <a:cs typeface="+mn-cs"/>
              </a:rPr>
              <a:t>A</a:t>
            </a:r>
            <a:r>
              <a:rPr lang="zh-CN" altLang="en-US" sz="1200" b="0" i="0" kern="1200" dirty="0" smtClean="0">
                <a:solidFill>
                  <a:schemeClr val="tx1"/>
                </a:solidFill>
                <a:effectLst/>
                <a:latin typeface="+mn-lt"/>
                <a:ea typeface="+mn-ea"/>
                <a:cs typeface="+mn-cs"/>
              </a:rPr>
              <a:t>进行第一层过滤</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姓名全拼与</a:t>
            </a:r>
            <a:r>
              <a:rPr lang="en-US" altLang="zh-CN" sz="1200" b="0" i="0" kern="1200" dirty="0" smtClean="0">
                <a:solidFill>
                  <a:schemeClr val="tx1"/>
                </a:solidFill>
                <a:effectLst/>
                <a:latin typeface="+mn-lt"/>
                <a:ea typeface="+mn-ea"/>
                <a:cs typeface="+mn-cs"/>
              </a:rPr>
              <a:t>Full Name</a:t>
            </a:r>
            <a:r>
              <a:rPr lang="zh-CN" altLang="en-US" sz="1200" b="0" i="0" kern="1200" dirty="0" smtClean="0">
                <a:solidFill>
                  <a:schemeClr val="tx1"/>
                </a:solidFill>
                <a:effectLst/>
                <a:latin typeface="+mn-lt"/>
                <a:ea typeface="+mn-ea"/>
                <a:cs typeface="+mn-cs"/>
              </a:rPr>
              <a:t>值对比得到结果集</a:t>
            </a:r>
            <a:r>
              <a:rPr lang="en-US" altLang="zh-CN" sz="1200" b="0" i="0" kern="1200" dirty="0" smtClean="0">
                <a:solidFill>
                  <a:schemeClr val="tx1"/>
                </a:solidFill>
                <a:effectLst/>
                <a:latin typeface="+mn-lt"/>
                <a:ea typeface="+mn-ea"/>
                <a:cs typeface="+mn-cs"/>
              </a:rPr>
              <a:t>B</a:t>
            </a:r>
            <a:r>
              <a:rPr lang="zh-CN" altLang="en-US" sz="1200" b="0" i="0" kern="1200" dirty="0" smtClean="0">
                <a:solidFill>
                  <a:schemeClr val="tx1"/>
                </a:solidFill>
                <a:effectLst/>
                <a:latin typeface="+mn-lt"/>
                <a:ea typeface="+mn-ea"/>
                <a:cs typeface="+mn-cs"/>
              </a:rPr>
              <a:t>，</a:t>
            </a:r>
          </a:p>
          <a:p>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      两个值不一致则排除该结果，</a:t>
            </a:r>
          </a:p>
          <a:p>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      两个值一致且没有中文全名，结果集</a:t>
            </a:r>
            <a:r>
              <a:rPr lang="en-US" altLang="zh-CN" sz="1200" b="0" i="0" kern="1200" dirty="0" smtClean="0">
                <a:solidFill>
                  <a:schemeClr val="tx1"/>
                </a:solidFill>
                <a:effectLst/>
                <a:latin typeface="+mn-lt"/>
                <a:ea typeface="+mn-ea"/>
                <a:cs typeface="+mn-cs"/>
              </a:rPr>
              <a:t>B</a:t>
            </a:r>
            <a:r>
              <a:rPr lang="zh-CN" altLang="en-US" sz="1200" b="0" i="0" kern="1200" dirty="0" smtClean="0">
                <a:solidFill>
                  <a:schemeClr val="tx1"/>
                </a:solidFill>
                <a:effectLst/>
                <a:latin typeface="+mn-lt"/>
                <a:ea typeface="+mn-ea"/>
                <a:cs typeface="+mn-cs"/>
              </a:rPr>
              <a:t>则</a:t>
            </a:r>
            <a:r>
              <a:rPr lang="en-US" altLang="zh-CN" sz="1200" b="0" i="0" kern="1200" dirty="0" smtClean="0">
                <a:solidFill>
                  <a:schemeClr val="tx1"/>
                </a:solidFill>
                <a:effectLst/>
                <a:latin typeface="+mn-lt"/>
                <a:ea typeface="+mn-ea"/>
                <a:cs typeface="+mn-cs"/>
              </a:rPr>
              <a:t>Refer out  </a:t>
            </a:r>
            <a:r>
              <a:rPr lang="zh-CN" altLang="en-US" sz="1200" b="0" i="0" kern="1200" dirty="0" smtClean="0">
                <a:solidFill>
                  <a:schemeClr val="tx1"/>
                </a:solidFill>
                <a:effectLst/>
                <a:latin typeface="+mn-lt"/>
                <a:ea typeface="+mn-ea"/>
                <a:cs typeface="+mn-cs"/>
              </a:rPr>
              <a:t>进行人工排查</a:t>
            </a:r>
          </a:p>
          <a:p>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      两个值一致且有中文全名</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则进行第二层过滤</a:t>
            </a:r>
          </a:p>
          <a:p>
            <a:r>
              <a:rPr lang="zh-CN" altLang="en-US" sz="1200" b="0" i="0" kern="1200" dirty="0" smtClean="0">
                <a:solidFill>
                  <a:schemeClr val="tx1"/>
                </a:solidFill>
                <a:effectLst/>
                <a:latin typeface="+mn-lt"/>
                <a:ea typeface="+mn-ea"/>
                <a:cs typeface="+mn-cs"/>
              </a:rPr>
              <a:t> </a:t>
            </a:r>
          </a:p>
          <a:p>
            <a:r>
              <a:rPr lang="zh-CN" altLang="en-US" sz="1200" b="0" i="0" kern="1200" dirty="0" smtClean="0">
                <a:solidFill>
                  <a:schemeClr val="tx1"/>
                </a:solidFill>
                <a:effectLst/>
                <a:latin typeface="+mn-lt"/>
                <a:ea typeface="+mn-ea"/>
                <a:cs typeface="+mn-cs"/>
              </a:rPr>
              <a:t>第二层过滤：对结果集</a:t>
            </a:r>
            <a:r>
              <a:rPr lang="en-US" altLang="zh-CN" sz="1200" b="0" i="0" kern="1200" dirty="0" smtClean="0">
                <a:solidFill>
                  <a:schemeClr val="tx1"/>
                </a:solidFill>
                <a:effectLst/>
                <a:latin typeface="+mn-lt"/>
                <a:ea typeface="+mn-ea"/>
                <a:cs typeface="+mn-cs"/>
              </a:rPr>
              <a:t>B</a:t>
            </a:r>
            <a:r>
              <a:rPr lang="zh-CN" altLang="en-US" sz="1200" b="0" i="0" kern="1200" dirty="0" smtClean="0">
                <a:solidFill>
                  <a:schemeClr val="tx1"/>
                </a:solidFill>
                <a:effectLst/>
                <a:latin typeface="+mn-lt"/>
                <a:ea typeface="+mn-ea"/>
                <a:cs typeface="+mn-cs"/>
              </a:rPr>
              <a:t>进行第二层过滤：中文全名与</a:t>
            </a:r>
            <a:r>
              <a:rPr lang="en-US" altLang="zh-CN" sz="1200" b="0" i="0" kern="1200" dirty="0" smtClean="0">
                <a:solidFill>
                  <a:schemeClr val="tx1"/>
                </a:solidFill>
                <a:effectLst/>
                <a:latin typeface="+mn-lt"/>
                <a:ea typeface="+mn-ea"/>
                <a:cs typeface="+mn-cs"/>
              </a:rPr>
              <a:t>2ndFullName</a:t>
            </a:r>
            <a:r>
              <a:rPr lang="zh-CN" altLang="en-US" sz="1200" b="0" i="0" kern="1200" dirty="0" smtClean="0">
                <a:solidFill>
                  <a:schemeClr val="tx1"/>
                </a:solidFill>
                <a:effectLst/>
                <a:latin typeface="+mn-lt"/>
                <a:ea typeface="+mn-ea"/>
                <a:cs typeface="+mn-cs"/>
              </a:rPr>
              <a:t> 进行对比</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两个值不一致则排除该结果， 一致则得到结果集</a:t>
            </a:r>
            <a:r>
              <a:rPr lang="en-US" altLang="zh-CN" sz="1200" b="0" i="0" kern="1200" dirty="0" smtClean="0">
                <a:solidFill>
                  <a:schemeClr val="tx1"/>
                </a:solidFill>
                <a:effectLst/>
                <a:latin typeface="+mn-lt"/>
                <a:ea typeface="+mn-ea"/>
                <a:cs typeface="+mn-cs"/>
              </a:rPr>
              <a:t>C:</a:t>
            </a:r>
            <a:endParaRPr lang="zh-CN" altLang="en-US"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     如果证件类型是身份证， 则对结果集</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则进行第三层对比</a:t>
            </a:r>
          </a:p>
          <a:p>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     如果是除身份证以外的证件类型，结果集</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则</a:t>
            </a:r>
            <a:r>
              <a:rPr lang="en-US" altLang="zh-CN" sz="1200" b="0" i="0" kern="1200" dirty="0" smtClean="0">
                <a:solidFill>
                  <a:schemeClr val="tx1"/>
                </a:solidFill>
                <a:effectLst/>
                <a:latin typeface="+mn-lt"/>
                <a:ea typeface="+mn-ea"/>
                <a:cs typeface="+mn-cs"/>
              </a:rPr>
              <a:t>Refer out  </a:t>
            </a:r>
            <a:r>
              <a:rPr lang="zh-CN" altLang="en-US" sz="1200" b="0" i="0" kern="1200" dirty="0" smtClean="0">
                <a:solidFill>
                  <a:schemeClr val="tx1"/>
                </a:solidFill>
                <a:effectLst/>
                <a:latin typeface="+mn-lt"/>
                <a:ea typeface="+mn-ea"/>
                <a:cs typeface="+mn-cs"/>
              </a:rPr>
              <a:t>进行人工排查</a:t>
            </a:r>
          </a:p>
          <a:p>
            <a:r>
              <a:rPr lang="zh-CN" altLang="en-US" sz="1200" b="0" i="0" kern="1200" dirty="0" smtClean="0">
                <a:solidFill>
                  <a:schemeClr val="tx1"/>
                </a:solidFill>
                <a:effectLst/>
                <a:latin typeface="+mn-lt"/>
                <a:ea typeface="+mn-ea"/>
                <a:cs typeface="+mn-cs"/>
              </a:rPr>
              <a:t> </a:t>
            </a:r>
          </a:p>
          <a:p>
            <a:r>
              <a:rPr lang="zh-CN" altLang="en-US" sz="1200" b="0" i="0" kern="1200" dirty="0" smtClean="0">
                <a:solidFill>
                  <a:schemeClr val="tx1"/>
                </a:solidFill>
                <a:effectLst/>
                <a:latin typeface="+mn-lt"/>
                <a:ea typeface="+mn-ea"/>
                <a:cs typeface="+mn-cs"/>
              </a:rPr>
              <a:t>第三层过滤： 如果证件类型是身份证， 对结果集</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则进行</a:t>
            </a:r>
            <a:r>
              <a:rPr lang="en-US" altLang="zh-CN" sz="1200" b="0" i="0" kern="1200" dirty="0" err="1" smtClean="0">
                <a:solidFill>
                  <a:schemeClr val="tx1"/>
                </a:solidFill>
                <a:effectLst/>
                <a:latin typeface="+mn-lt"/>
                <a:ea typeface="+mn-ea"/>
                <a:cs typeface="+mn-cs"/>
              </a:rPr>
              <a:t>IDNumber</a:t>
            </a:r>
            <a:r>
              <a:rPr lang="zh-CN" altLang="en-US" sz="1200" b="0" i="0" kern="1200" dirty="0" smtClean="0">
                <a:solidFill>
                  <a:schemeClr val="tx1"/>
                </a:solidFill>
                <a:effectLst/>
                <a:latin typeface="+mn-lt"/>
                <a:ea typeface="+mn-ea"/>
                <a:cs typeface="+mn-cs"/>
              </a:rPr>
              <a:t>的第三层对比：两个值不一致则排除该结果， </a:t>
            </a:r>
            <a:r>
              <a:rPr lang="en-US" altLang="zh-CN" sz="1200" b="0" i="0" kern="1200" dirty="0" smtClean="0">
                <a:solidFill>
                  <a:schemeClr val="tx1"/>
                </a:solidFill>
                <a:effectLst/>
                <a:latin typeface="+mn-lt"/>
                <a:ea typeface="+mn-ea"/>
                <a:cs typeface="+mn-cs"/>
              </a:rPr>
              <a:t>Hit/potential Hit</a:t>
            </a:r>
            <a:r>
              <a:rPr lang="zh-CN" altLang="en-US" sz="1200" b="0" i="0" kern="1200" dirty="0" smtClean="0">
                <a:solidFill>
                  <a:schemeClr val="tx1"/>
                </a:solidFill>
                <a:effectLst/>
                <a:latin typeface="+mn-lt"/>
                <a:ea typeface="+mn-ea"/>
                <a:cs typeface="+mn-cs"/>
              </a:rPr>
              <a:t>则</a:t>
            </a:r>
            <a:r>
              <a:rPr lang="en-US" altLang="zh-CN" sz="1200" b="0" i="0" kern="1200" dirty="0" smtClean="0">
                <a:solidFill>
                  <a:schemeClr val="tx1"/>
                </a:solidFill>
                <a:effectLst/>
                <a:latin typeface="+mn-lt"/>
                <a:ea typeface="+mn-ea"/>
                <a:cs typeface="+mn-cs"/>
              </a:rPr>
              <a:t>Refer out  </a:t>
            </a:r>
            <a:r>
              <a:rPr lang="zh-CN" altLang="en-US" sz="1200" b="0" i="0" kern="1200" dirty="0" smtClean="0">
                <a:solidFill>
                  <a:schemeClr val="tx1"/>
                </a:solidFill>
                <a:effectLst/>
                <a:latin typeface="+mn-lt"/>
                <a:ea typeface="+mn-ea"/>
                <a:cs typeface="+mn-cs"/>
              </a:rPr>
              <a:t>进行人工排查</a:t>
            </a:r>
          </a:p>
          <a:p>
            <a:r>
              <a:rPr lang="zh-CN" altLang="en-US" sz="1200" b="0" i="0" kern="1200" dirty="0" smtClean="0">
                <a:solidFill>
                  <a:schemeClr val="tx1"/>
                </a:solidFill>
                <a:effectLst/>
                <a:latin typeface="+mn-lt"/>
                <a:ea typeface="+mn-ea"/>
                <a:cs typeface="+mn-cs"/>
              </a:rPr>
              <a:t>               * </a:t>
            </a:r>
            <a:r>
              <a:rPr lang="en-US" altLang="zh-CN" sz="1200" b="0" i="0" kern="1200" dirty="0" smtClean="0">
                <a:solidFill>
                  <a:schemeClr val="tx1"/>
                </a:solidFill>
                <a:effectLst/>
                <a:latin typeface="+mn-lt"/>
                <a:ea typeface="+mn-ea"/>
                <a:cs typeface="+mn-cs"/>
              </a:rPr>
              <a:t>For below ID Card situations can not discount</a:t>
            </a:r>
            <a:endParaRPr lang="zh-CN" altLang="en-US"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1. </a:t>
            </a:r>
            <a:r>
              <a:rPr lang="zh-CN" altLang="en-US" sz="1200" b="0" i="0" kern="1200" dirty="0" smtClean="0">
                <a:solidFill>
                  <a:schemeClr val="tx1"/>
                </a:solidFill>
                <a:effectLst/>
                <a:latin typeface="+mn-lt"/>
                <a:ea typeface="+mn-ea"/>
                <a:cs typeface="+mn-cs"/>
              </a:rPr>
              <a:t>证件号相差一位</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位数一样但只有某位不一样</a:t>
            </a:r>
            <a:r>
              <a:rPr lang="en-US" altLang="zh-CN" sz="1200" b="0" i="0" kern="1200" dirty="0" smtClean="0">
                <a:solidFill>
                  <a:schemeClr val="tx1"/>
                </a:solidFill>
                <a:effectLst/>
                <a:latin typeface="+mn-lt"/>
                <a:ea typeface="+mn-ea"/>
                <a:cs typeface="+mn-cs"/>
              </a:rPr>
              <a:t>)</a:t>
            </a:r>
            <a:endParaRPr lang="zh-CN" altLang="en-US"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2. 15</a:t>
            </a:r>
            <a:r>
              <a:rPr lang="zh-CN" altLang="en-US" sz="1200" b="0" i="0" kern="1200" dirty="0" smtClean="0">
                <a:solidFill>
                  <a:schemeClr val="tx1"/>
                </a:solidFill>
                <a:effectLst/>
                <a:latin typeface="+mn-lt"/>
                <a:ea typeface="+mn-ea"/>
                <a:cs typeface="+mn-cs"/>
              </a:rPr>
              <a:t>位和</a:t>
            </a:r>
            <a:r>
              <a:rPr lang="en-US" altLang="zh-CN" sz="1200" b="0" i="0" kern="1200" dirty="0" smtClean="0">
                <a:solidFill>
                  <a:schemeClr val="tx1"/>
                </a:solidFill>
                <a:effectLst/>
                <a:latin typeface="+mn-lt"/>
                <a:ea typeface="+mn-ea"/>
                <a:cs typeface="+mn-cs"/>
              </a:rPr>
              <a:t>18</a:t>
            </a:r>
            <a:r>
              <a:rPr lang="zh-CN" altLang="en-US" sz="1200" b="0" i="0" kern="1200" dirty="0" smtClean="0">
                <a:solidFill>
                  <a:schemeClr val="tx1"/>
                </a:solidFill>
                <a:effectLst/>
                <a:latin typeface="+mn-lt"/>
                <a:ea typeface="+mn-ea"/>
                <a:cs typeface="+mn-cs"/>
              </a:rPr>
              <a:t>位转换成功匹配？</a:t>
            </a:r>
          </a:p>
          <a:p>
            <a:endParaRPr lang="zh-CN" altLang="en-US" dirty="0"/>
          </a:p>
        </p:txBody>
      </p:sp>
      <p:sp>
        <p:nvSpPr>
          <p:cNvPr id="4" name="灯片编号占位符 3"/>
          <p:cNvSpPr>
            <a:spLocks noGrp="1"/>
          </p:cNvSpPr>
          <p:nvPr>
            <p:ph type="sldNum" sz="quarter" idx="10"/>
          </p:nvPr>
        </p:nvSpPr>
        <p:spPr/>
        <p:txBody>
          <a:bodyPr/>
          <a:lstStyle/>
          <a:p>
            <a:fld id="{C6CDCA2B-51A2-41A2-A7E4-0961F8DD1ADE}" type="slidenum">
              <a:rPr lang="zh-CN" altLang="en-US" smtClean="0"/>
              <a:t>4</a:t>
            </a:fld>
            <a:endParaRPr lang="zh-CN" altLang="en-US"/>
          </a:p>
        </p:txBody>
      </p:sp>
    </p:spTree>
    <p:extLst>
      <p:ext uri="{BB962C8B-B14F-4D97-AF65-F5344CB8AC3E}">
        <p14:creationId xmlns:p14="http://schemas.microsoft.com/office/powerpoint/2010/main" val="922435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一、应用层</a:t>
            </a:r>
            <a:endParaRPr lang="en-US" altLang="zh-CN" dirty="0" smtClean="0"/>
          </a:p>
          <a:p>
            <a:r>
              <a:rPr lang="zh-CN" altLang="en-US" dirty="0" smtClean="0"/>
              <a:t>可以是汇丰内部任意前端系统，主要处理一些前端的特使业务和字段问题等，并且向外层暴露</a:t>
            </a:r>
            <a:r>
              <a:rPr lang="en-US" altLang="zh-CN" dirty="0" smtClean="0"/>
              <a:t>restful</a:t>
            </a:r>
            <a:r>
              <a:rPr lang="zh-CN" altLang="en-US" baseline="0" dirty="0" smtClean="0"/>
              <a:t> </a:t>
            </a:r>
            <a:r>
              <a:rPr lang="en-US" altLang="zh-CN" baseline="0" dirty="0" smtClean="0"/>
              <a:t>API</a:t>
            </a:r>
            <a:endParaRPr lang="en-US" altLang="zh-CN" dirty="0" smtClean="0"/>
          </a:p>
          <a:p>
            <a:endParaRPr lang="en-US" altLang="zh-CN" dirty="0" smtClean="0"/>
          </a:p>
          <a:p>
            <a:r>
              <a:rPr lang="zh-CN" altLang="en-US" dirty="0" smtClean="0"/>
              <a:t>二、业务层</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主要实现一些业务相关的处理，向外暴露了无状态的</a:t>
            </a:r>
            <a:r>
              <a:rPr lang="en-US" altLang="zh-CN" i="1" dirty="0" smtClean="0"/>
              <a:t>restful</a:t>
            </a:r>
            <a:r>
              <a:rPr lang="zh-CN" altLang="en-US" i="1" baseline="0" dirty="0" smtClean="0"/>
              <a:t> </a:t>
            </a:r>
            <a:r>
              <a:rPr lang="en-US" altLang="zh-CN" i="1" baseline="0" dirty="0" smtClean="0"/>
              <a:t>API</a:t>
            </a:r>
            <a:r>
              <a:rPr lang="zh-CN" altLang="en-US" baseline="0" dirty="0" smtClean="0"/>
              <a:t>，可以让任意系统通过</a:t>
            </a:r>
            <a:r>
              <a:rPr lang="en-US" altLang="zh-CN" baseline="0" dirty="0" smtClean="0"/>
              <a:t>F5</a:t>
            </a:r>
            <a:r>
              <a:rPr lang="zh-CN" altLang="en-US" baseline="0" dirty="0" smtClean="0"/>
              <a:t>进行连接。</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rPr>
              <a:t>三、系统层</a:t>
            </a:r>
            <a:endParaRPr kumimoji="0" lang="en-US" altLang="zh-CN" sz="12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ysClr val="windowText" lastClr="000000"/>
                </a:solidFill>
                <a:effectLst/>
                <a:uLnTx/>
                <a:uFillTx/>
                <a:latin typeface="Calibri" panose="020F0502020204030204"/>
                <a:ea typeface="宋体" panose="02010600030101010101" pitchFamily="2" charset="-122"/>
              </a:rPr>
              <a:t>解锁核心系统，将较为复杂的接口转换成</a:t>
            </a:r>
            <a:r>
              <a:rPr kumimoji="0" lang="en-US" altLang="zh-CN" sz="1200" b="0" i="0" u="none" strike="noStrike" kern="0" cap="none" spc="0" normalizeH="0" baseline="0" noProof="0" dirty="0" smtClean="0">
                <a:ln>
                  <a:noFill/>
                </a:ln>
                <a:solidFill>
                  <a:sysClr val="windowText" lastClr="000000"/>
                </a:solidFill>
                <a:effectLst/>
                <a:uLnTx/>
                <a:uFillTx/>
                <a:latin typeface="Calibri" panose="020F0502020204030204"/>
                <a:ea typeface="宋体" panose="02010600030101010101" pitchFamily="2" charset="-122"/>
              </a:rPr>
              <a:t>Restful API</a:t>
            </a:r>
            <a:endParaRPr kumimoji="0" lang="en-US" altLang="zh-CN" sz="12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rPr>
              <a:t>1.Fixlength</a:t>
            </a:r>
            <a:r>
              <a:rPr kumimoji="0" lang="zh-CN" altLang="en-US" sz="12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rPr>
              <a:t>数据转换</a:t>
            </a:r>
            <a:endParaRPr kumimoji="0" lang="en-US" altLang="zh-CN" sz="12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rPr>
              <a:t>2.Call </a:t>
            </a:r>
            <a:r>
              <a:rPr kumimoji="0" lang="en-US" altLang="zh-CN" sz="1200" b="0" i="0" u="none" strike="noStrike" kern="0" cap="none" spc="0" normalizeH="0" baseline="0" noProof="0" dirty="0" err="1" smtClean="0">
                <a:ln>
                  <a:noFill/>
                </a:ln>
                <a:solidFill>
                  <a:sysClr val="window" lastClr="FFFFFF"/>
                </a:solidFill>
                <a:effectLst/>
                <a:uLnTx/>
                <a:uFillTx/>
                <a:latin typeface="Calibri" panose="020F0502020204030204"/>
                <a:ea typeface="宋体" panose="02010600030101010101" pitchFamily="2" charset="-122"/>
              </a:rPr>
              <a:t>mq</a:t>
            </a:r>
            <a:r>
              <a:rPr kumimoji="0" lang="zh-CN" altLang="en-US" sz="12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rPr>
              <a:t>请求</a:t>
            </a:r>
            <a:r>
              <a:rPr kumimoji="0" lang="en-US" altLang="zh-CN" sz="12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rPr>
              <a:t>hub</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rPr>
              <a:t>四、核心系统</a:t>
            </a:r>
            <a:endParaRPr kumimoji="0" lang="en-US" altLang="zh-CN" sz="12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rPr>
              <a:t>Hub</a:t>
            </a:r>
            <a:r>
              <a:rPr kumimoji="0" lang="zh-CN" altLang="en-US" sz="12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rPr>
              <a:t>等核心系统接口</a:t>
            </a:r>
            <a:endParaRPr kumimoji="0" lang="en-US" altLang="zh-CN" sz="12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endParaRPr>
          </a:p>
        </p:txBody>
      </p:sp>
      <p:sp>
        <p:nvSpPr>
          <p:cNvPr id="4" name="灯片编号占位符 3"/>
          <p:cNvSpPr>
            <a:spLocks noGrp="1"/>
          </p:cNvSpPr>
          <p:nvPr>
            <p:ph type="sldNum" sz="quarter" idx="10"/>
          </p:nvPr>
        </p:nvSpPr>
        <p:spPr/>
        <p:txBody>
          <a:bodyPr/>
          <a:lstStyle/>
          <a:p>
            <a:fld id="{C6CDCA2B-51A2-41A2-A7E4-0961F8DD1ADE}" type="slidenum">
              <a:rPr lang="zh-CN" altLang="en-US" smtClean="0"/>
              <a:t>5</a:t>
            </a:fld>
            <a:endParaRPr lang="zh-CN" altLang="en-US"/>
          </a:p>
        </p:txBody>
      </p:sp>
    </p:spTree>
    <p:extLst>
      <p:ext uri="{BB962C8B-B14F-4D97-AF65-F5344CB8AC3E}">
        <p14:creationId xmlns:p14="http://schemas.microsoft.com/office/powerpoint/2010/main" val="3951047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smtClean="0"/>
              <a:t>一、什么是微服务</a:t>
            </a:r>
            <a:r>
              <a:rPr lang="en-US" altLang="zh-CN" dirty="0" smtClean="0"/>
              <a:t/>
            </a:r>
            <a:br>
              <a:rPr lang="en-US" altLang="zh-CN" dirty="0" smtClean="0"/>
            </a:br>
            <a:r>
              <a:rPr lang="zh-CN" altLang="en-US" dirty="0" smtClean="0">
                <a:effectLst/>
              </a:rPr>
              <a:t>微服务是一种</a:t>
            </a:r>
            <a:r>
              <a:rPr lang="zh-CN" altLang="en-US" sz="1200" kern="1200" dirty="0" smtClean="0">
                <a:solidFill>
                  <a:schemeClr val="tx1"/>
                </a:solidFill>
                <a:effectLst/>
                <a:latin typeface="+mn-lt"/>
                <a:ea typeface="+mn-ea"/>
                <a:cs typeface="+mn-cs"/>
              </a:rPr>
              <a:t>设计风格。</a:t>
            </a:r>
            <a:r>
              <a:rPr lang="zh-CN" altLang="en-US" dirty="0" smtClean="0">
                <a:effectLst/>
              </a:rPr>
              <a:t>它的主旨是将一个原本独立的系统拆分成多个</a:t>
            </a:r>
            <a:r>
              <a:rPr lang="zh-CN" altLang="en-US" sz="1200" kern="1200" dirty="0" smtClean="0">
                <a:solidFill>
                  <a:schemeClr val="tx1"/>
                </a:solidFill>
                <a:effectLst/>
                <a:latin typeface="+mn-lt"/>
                <a:ea typeface="+mn-ea"/>
                <a:cs typeface="+mn-cs"/>
              </a:rPr>
              <a:t>小型服务</a:t>
            </a:r>
            <a:r>
              <a:rPr lang="zh-CN" altLang="en-US" dirty="0" smtClean="0">
                <a:effectLst/>
              </a:rPr>
              <a:t>，服务之间通过</a:t>
            </a:r>
            <a:r>
              <a:rPr lang="en-US" altLang="zh-CN" dirty="0" smtClean="0">
                <a:effectLst/>
              </a:rPr>
              <a:t>HTTP</a:t>
            </a:r>
            <a:r>
              <a:rPr lang="zh-CN" altLang="en-US" dirty="0" smtClean="0">
                <a:effectLst/>
              </a:rPr>
              <a:t>的</a:t>
            </a:r>
            <a:r>
              <a:rPr lang="en-US" altLang="zh-CN" sz="1200" kern="1200" dirty="0" smtClean="0">
                <a:solidFill>
                  <a:schemeClr val="tx1"/>
                </a:solidFill>
                <a:effectLst/>
                <a:latin typeface="+mn-lt"/>
                <a:ea typeface="+mn-ea"/>
                <a:cs typeface="+mn-cs"/>
              </a:rPr>
              <a:t>Restful API</a:t>
            </a:r>
            <a:r>
              <a:rPr lang="zh-CN" altLang="en-US" dirty="0" smtClean="0">
                <a:effectLst/>
              </a:rPr>
              <a:t>进行通信协作。每一个微服务维护着</a:t>
            </a:r>
            <a:r>
              <a:rPr lang="zh-CN" altLang="en-US" sz="1200" kern="1200" dirty="0" smtClean="0">
                <a:solidFill>
                  <a:schemeClr val="tx1"/>
                </a:solidFill>
                <a:effectLst/>
                <a:latin typeface="+mn-lt"/>
                <a:ea typeface="+mn-ea"/>
                <a:cs typeface="+mn-cs"/>
              </a:rPr>
              <a:t>自身的</a:t>
            </a:r>
            <a:r>
              <a:rPr lang="zh-CN" altLang="en-US" dirty="0" smtClean="0">
                <a:effectLst/>
              </a:rPr>
              <a:t>数据库存储、业务开发、自动化测试以及独立部署机制，并且每一个微服务可以使用</a:t>
            </a:r>
            <a:r>
              <a:rPr lang="zh-CN" altLang="en-US" sz="1200" kern="1200" dirty="0" smtClean="0">
                <a:solidFill>
                  <a:schemeClr val="tx1"/>
                </a:solidFill>
                <a:effectLst/>
                <a:latin typeface="+mn-lt"/>
                <a:ea typeface="+mn-ea"/>
                <a:cs typeface="+mn-cs"/>
              </a:rPr>
              <a:t>不同的语言</a:t>
            </a:r>
            <a:r>
              <a:rPr lang="zh-CN" altLang="en-US" dirty="0" smtClean="0">
                <a:effectLst/>
              </a:rPr>
              <a:t>来编写。</a:t>
            </a:r>
            <a:endParaRPr lang="en-US" altLang="zh-CN"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1"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smtClean="0">
                <a:effectLst/>
              </a:rPr>
              <a:t>二、实施计划</a:t>
            </a:r>
            <a:endParaRPr lang="en-US" altLang="zh-CN" b="1"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effectLst/>
              </a:rPr>
              <a:t>1.API</a:t>
            </a:r>
            <a:r>
              <a:rPr lang="zh-CN" altLang="en-US" dirty="0" smtClean="0">
                <a:effectLst/>
              </a:rPr>
              <a:t>资产开发，去中心化</a:t>
            </a:r>
            <a:endParaRPr lang="en-US" altLang="zh-CN"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effectLst/>
              </a:rPr>
              <a:t>2.</a:t>
            </a:r>
            <a:r>
              <a:rPr lang="zh-CN" altLang="en-US" dirty="0" smtClean="0">
                <a:effectLst/>
              </a:rPr>
              <a:t>智能路由，负载均衡，配置服务中心，认证中心，服务监控与服务发现</a:t>
            </a:r>
            <a:endParaRPr lang="en-US" altLang="zh-CN"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effectLst/>
              </a:rPr>
              <a:t>3.</a:t>
            </a:r>
            <a:r>
              <a:rPr lang="zh-CN" altLang="en-US" dirty="0" smtClean="0">
                <a:effectLst/>
              </a:rPr>
              <a:t>基础设施自动化（自动部署，自动测试）</a:t>
            </a:r>
            <a:endParaRPr lang="en-US" altLang="zh-CN"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smtClean="0">
                <a:effectLst/>
              </a:rPr>
              <a:t>三、为什么选择</a:t>
            </a:r>
            <a:r>
              <a:rPr lang="en-US" altLang="zh-CN" b="1" dirty="0" smtClean="0">
                <a:effectLst/>
              </a:rPr>
              <a:t>Spring cloud</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effectLst/>
              </a:rPr>
              <a:t>目前为了实现微服务，市场中有很多的解决方案产品。而</a:t>
            </a:r>
            <a:r>
              <a:rPr lang="en-US" altLang="zh-CN" dirty="0" smtClean="0">
                <a:effectLst/>
              </a:rPr>
              <a:t>Spring cloud</a:t>
            </a:r>
            <a:r>
              <a:rPr lang="zh-CN" altLang="en-US" dirty="0" smtClean="0">
                <a:effectLst/>
              </a:rPr>
              <a:t>与其他框架不同的是，它提供的是一整套综合性的解决框架。</a:t>
            </a:r>
            <a:endParaRPr lang="en-US" altLang="zh-CN"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0"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0" dirty="0" smtClean="0">
                <a:effectLst/>
              </a:rPr>
              <a:t>1.Spring Cloud </a:t>
            </a:r>
            <a:r>
              <a:rPr lang="en-US" altLang="zh-CN" b="0" dirty="0" err="1" smtClean="0">
                <a:effectLst/>
              </a:rPr>
              <a:t>Config</a:t>
            </a:r>
            <a:r>
              <a:rPr lang="zh-CN" altLang="en-US" b="0" dirty="0" smtClean="0">
                <a:effectLst/>
              </a:rPr>
              <a:t>：配置管理工具，支持使用</a:t>
            </a:r>
            <a:r>
              <a:rPr lang="en-US" altLang="zh-CN" b="0" dirty="0" err="1" smtClean="0">
                <a:effectLst/>
              </a:rPr>
              <a:t>Git</a:t>
            </a:r>
            <a:r>
              <a:rPr lang="zh-CN" altLang="en-US" b="0" dirty="0" smtClean="0">
                <a:effectLst/>
              </a:rPr>
              <a:t>储存配置内容。</a:t>
            </a:r>
            <a:endParaRPr lang="en-US" altLang="zh-CN" b="0"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0" dirty="0" smtClean="0">
                <a:effectLst/>
              </a:rPr>
              <a:t>2.</a:t>
            </a:r>
            <a:r>
              <a:rPr lang="zh-CN" altLang="en-US" b="0" dirty="0" smtClean="0">
                <a:effectLst/>
              </a:rPr>
              <a:t>其它核心组件</a:t>
            </a:r>
            <a:endParaRPr lang="en-US" altLang="zh-CN" b="0" dirty="0" smtClean="0">
              <a:effectLst/>
            </a:endParaRPr>
          </a:p>
          <a:p>
            <a:r>
              <a:rPr lang="en-US" altLang="zh-CN" dirty="0" err="1" smtClean="0">
                <a:effectLst/>
              </a:rPr>
              <a:t>a.Eureka</a:t>
            </a:r>
            <a:r>
              <a:rPr lang="zh-CN" altLang="en-US" dirty="0" smtClean="0">
                <a:effectLst/>
              </a:rPr>
              <a:t>：服务治理组件，包含服务注册中心，服务注册与发现机制的实现</a:t>
            </a:r>
          </a:p>
          <a:p>
            <a:r>
              <a:rPr lang="en-US" altLang="zh-CN" dirty="0" err="1" smtClean="0">
                <a:effectLst/>
              </a:rPr>
              <a:t>b.Hystrix</a:t>
            </a:r>
            <a:r>
              <a:rPr lang="zh-CN" altLang="en-US" dirty="0" smtClean="0">
                <a:effectLst/>
              </a:rPr>
              <a:t>：容错管理组件</a:t>
            </a:r>
          </a:p>
          <a:p>
            <a:r>
              <a:rPr lang="en-US" altLang="zh-CN" dirty="0" err="1" smtClean="0">
                <a:effectLst/>
              </a:rPr>
              <a:t>c.Ribbon</a:t>
            </a:r>
            <a:r>
              <a:rPr lang="zh-CN" altLang="en-US" dirty="0" smtClean="0">
                <a:effectLst/>
              </a:rPr>
              <a:t>：客户端负载均衡的服务调用组件</a:t>
            </a:r>
          </a:p>
          <a:p>
            <a:r>
              <a:rPr lang="en-US" altLang="zh-CN" dirty="0" err="1" smtClean="0">
                <a:effectLst/>
              </a:rPr>
              <a:t>d.Feign</a:t>
            </a:r>
            <a:r>
              <a:rPr lang="zh-CN" altLang="en-US" dirty="0" smtClean="0">
                <a:effectLst/>
              </a:rPr>
              <a:t>：基于</a:t>
            </a:r>
            <a:r>
              <a:rPr lang="en-US" altLang="zh-CN" dirty="0" smtClean="0">
                <a:effectLst/>
              </a:rPr>
              <a:t>Ribbon</a:t>
            </a:r>
            <a:r>
              <a:rPr lang="zh-CN" altLang="en-US" dirty="0" smtClean="0">
                <a:effectLst/>
              </a:rPr>
              <a:t>和</a:t>
            </a:r>
            <a:r>
              <a:rPr lang="en-US" altLang="zh-CN" dirty="0" err="1" smtClean="0">
                <a:effectLst/>
              </a:rPr>
              <a:t>Hystrix</a:t>
            </a:r>
            <a:r>
              <a:rPr lang="zh-CN" altLang="en-US" dirty="0" smtClean="0">
                <a:effectLst/>
              </a:rPr>
              <a:t>的声明式服务调用组件。</a:t>
            </a:r>
          </a:p>
          <a:p>
            <a:r>
              <a:rPr lang="en-US" altLang="zh-CN" dirty="0" err="1" smtClean="0">
                <a:effectLst/>
              </a:rPr>
              <a:t>e.Zuul</a:t>
            </a:r>
            <a:r>
              <a:rPr lang="zh-CN" altLang="en-US" dirty="0" smtClean="0">
                <a:effectLst/>
              </a:rPr>
              <a:t>：网关组件，提供智能路由、访问过滤等功能</a:t>
            </a:r>
          </a:p>
          <a:p>
            <a:r>
              <a:rPr lang="en-US" altLang="zh-CN" dirty="0" err="1" smtClean="0">
                <a:effectLst/>
              </a:rPr>
              <a:t>f.Archaius</a:t>
            </a:r>
            <a:r>
              <a:rPr lang="zh-CN" altLang="en-US" dirty="0" smtClean="0">
                <a:effectLst/>
              </a:rPr>
              <a:t>：外部化配置组件</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smtClean="0">
                <a:effectLst/>
              </a:rPr>
              <a:t>四、什么是</a:t>
            </a:r>
            <a:r>
              <a:rPr lang="en-US" altLang="zh-CN" b="1" dirty="0" err="1" smtClean="0">
                <a:effectLst/>
              </a:rPr>
              <a:t>Oauth</a:t>
            </a:r>
            <a:r>
              <a:rPr lang="en-US" altLang="zh-CN" b="1" dirty="0" smtClean="0">
                <a:effectLst/>
              </a:rPr>
              <a:t> 2.0</a:t>
            </a:r>
          </a:p>
          <a:p>
            <a:r>
              <a:rPr lang="en-US" altLang="zh-CN" sz="1200" kern="1200" dirty="0" err="1" smtClean="0">
                <a:solidFill>
                  <a:schemeClr val="tx1"/>
                </a:solidFill>
                <a:effectLst/>
                <a:latin typeface="+mn-lt"/>
                <a:ea typeface="+mn-ea"/>
                <a:cs typeface="+mn-cs"/>
              </a:rPr>
              <a:t>OAuth</a:t>
            </a:r>
            <a:r>
              <a:rPr lang="zh-CN" altLang="zh-CN" sz="1200" kern="1200" dirty="0" smtClean="0">
                <a:solidFill>
                  <a:schemeClr val="tx1"/>
                </a:solidFill>
                <a:effectLst/>
                <a:latin typeface="+mn-lt"/>
                <a:ea typeface="+mn-ea"/>
                <a:cs typeface="+mn-cs"/>
              </a:rPr>
              <a:t>是一个关于授权（</a:t>
            </a:r>
            <a:r>
              <a:rPr lang="en-US" altLang="zh-CN" sz="1200" kern="1200" dirty="0" smtClean="0">
                <a:solidFill>
                  <a:schemeClr val="tx1"/>
                </a:solidFill>
                <a:effectLst/>
                <a:latin typeface="+mn-lt"/>
                <a:ea typeface="+mn-ea"/>
                <a:cs typeface="+mn-cs"/>
              </a:rPr>
              <a:t>authorization</a:t>
            </a:r>
            <a:r>
              <a:rPr lang="zh-CN" altLang="zh-CN" sz="1200" kern="1200" dirty="0" smtClean="0">
                <a:solidFill>
                  <a:schemeClr val="tx1"/>
                </a:solidFill>
                <a:effectLst/>
                <a:latin typeface="+mn-lt"/>
                <a:ea typeface="+mn-ea"/>
                <a:cs typeface="+mn-cs"/>
              </a:rPr>
              <a:t>）的开放网络标准，目前的版本是</a:t>
            </a:r>
            <a:r>
              <a:rPr lang="en-US" altLang="zh-CN" sz="1200" kern="1200" dirty="0" smtClean="0">
                <a:solidFill>
                  <a:schemeClr val="tx1"/>
                </a:solidFill>
                <a:effectLst/>
                <a:latin typeface="+mn-lt"/>
                <a:ea typeface="+mn-ea"/>
                <a:cs typeface="+mn-cs"/>
              </a:rPr>
              <a:t>2.0</a:t>
            </a:r>
            <a:r>
              <a:rPr lang="zh-CN" altLang="zh-CN" sz="1200" kern="1200" dirty="0" smtClean="0">
                <a:solidFill>
                  <a:schemeClr val="tx1"/>
                </a:solidFill>
                <a:effectLst/>
                <a:latin typeface="+mn-lt"/>
                <a:ea typeface="+mn-ea"/>
                <a:cs typeface="+mn-cs"/>
              </a:rPr>
              <a:t>版。它是一种让用户允许第三方应用在某一个网站上获取自己相关信息的协议，它能在不告诉第三方应用密码的情况下，使得第三方应用可以获得相关信息，并且对第三方应用可以使用的权限进行一定的划分控制。</a:t>
            </a:r>
          </a:p>
        </p:txBody>
      </p:sp>
      <p:sp>
        <p:nvSpPr>
          <p:cNvPr id="4" name="灯片编号占位符 3"/>
          <p:cNvSpPr>
            <a:spLocks noGrp="1"/>
          </p:cNvSpPr>
          <p:nvPr>
            <p:ph type="sldNum" sz="quarter" idx="10"/>
          </p:nvPr>
        </p:nvSpPr>
        <p:spPr/>
        <p:txBody>
          <a:bodyPr/>
          <a:lstStyle/>
          <a:p>
            <a:fld id="{C6CDCA2B-51A2-41A2-A7E4-0961F8DD1ADE}" type="slidenum">
              <a:rPr lang="zh-CN" altLang="en-US" smtClean="0"/>
              <a:t>6</a:t>
            </a:fld>
            <a:endParaRPr lang="zh-CN" altLang="en-US"/>
          </a:p>
        </p:txBody>
      </p:sp>
    </p:spTree>
    <p:extLst>
      <p:ext uri="{BB962C8B-B14F-4D97-AF65-F5344CB8AC3E}">
        <p14:creationId xmlns:p14="http://schemas.microsoft.com/office/powerpoint/2010/main" val="2793391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6CDCA2B-51A2-41A2-A7E4-0961F8DD1ADE}" type="slidenum">
              <a:rPr lang="zh-CN" altLang="en-US" smtClean="0"/>
              <a:t>7</a:t>
            </a:fld>
            <a:endParaRPr lang="zh-CN" altLang="en-US"/>
          </a:p>
        </p:txBody>
      </p:sp>
    </p:spTree>
    <p:extLst>
      <p:ext uri="{BB962C8B-B14F-4D97-AF65-F5344CB8AC3E}">
        <p14:creationId xmlns:p14="http://schemas.microsoft.com/office/powerpoint/2010/main" val="6190708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8" name="图片 7" descr="母版背景图片02"/>
          <p:cNvPicPr>
            <a:picLocks noChangeAspect="1"/>
          </p:cNvPicPr>
          <p:nvPr userDrawn="1"/>
        </p:nvPicPr>
        <p:blipFill>
          <a:blip r:embed="rId2"/>
          <a:stretch>
            <a:fillRect/>
          </a:stretch>
        </p:blipFill>
        <p:spPr>
          <a:xfrm>
            <a:off x="-20320" y="-17145"/>
            <a:ext cx="12217400" cy="6872605"/>
          </a:xfrm>
          <a:prstGeom prst="rect">
            <a:avLst/>
          </a:prstGeom>
        </p:spPr>
      </p:pic>
      <p:sp>
        <p:nvSpPr>
          <p:cNvPr id="2" name="Title 1"/>
          <p:cNvSpPr>
            <a:spLocks noGrp="1"/>
          </p:cNvSpPr>
          <p:nvPr>
            <p:ph type="title"/>
          </p:nvPr>
        </p:nvSpPr>
        <p:spPr>
          <a:xfrm>
            <a:off x="831850" y="2296160"/>
            <a:ext cx="10515600" cy="1372235"/>
          </a:xfrm>
        </p:spPr>
        <p:txBody>
          <a:bodyPr anchor="b">
            <a:normAutofit/>
          </a:bodyPr>
          <a:lstStyle>
            <a:lvl1pPr algn="ctr">
              <a:defRPr sz="4400"/>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3809683" y="3932555"/>
            <a:ext cx="4572635" cy="619125"/>
          </a:xfrm>
          <a:solidFill>
            <a:schemeClr val="tx2">
              <a:lumMod val="60000"/>
              <a:lumOff val="40000"/>
            </a:schemeClr>
          </a:solidFill>
        </p:spPr>
        <p:txBody>
          <a:bodyPr anchor="ctr" anchorCtr="0"/>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838200" y="6356350"/>
            <a:ext cx="2743200" cy="365125"/>
          </a:xfrm>
        </p:spPr>
        <p:txBody>
          <a:bodyPr/>
          <a:lstStyle/>
          <a:p>
            <a:fld id="{B2F1EB0F-D675-4547-A55F-C73694EFFF40}" type="datetimeFigureOut">
              <a:rPr lang="zh-CN" altLang="en-US" smtClean="0"/>
              <a:t>2019/11/11</a:t>
            </a:fld>
            <a:endParaRPr lang="zh-CN" altLang="en-US"/>
          </a:p>
        </p:txBody>
      </p:sp>
      <p:sp>
        <p:nvSpPr>
          <p:cNvPr id="5" name="Footer Placeholder 4"/>
          <p:cNvSpPr>
            <a:spLocks noGrp="1"/>
          </p:cNvSpPr>
          <p:nvPr>
            <p:ph type="ftr" sz="quarter" idx="11"/>
          </p:nvPr>
        </p:nvSpPr>
        <p:spPr>
          <a:xfrm>
            <a:off x="4038600" y="6356350"/>
            <a:ext cx="4114800" cy="365125"/>
          </a:xfrm>
        </p:spPr>
        <p:txBody>
          <a:bodyPr/>
          <a:lstStyle/>
          <a:p>
            <a:endParaRPr lang="zh-CN" altLang="en-US"/>
          </a:p>
        </p:txBody>
      </p:sp>
      <p:sp>
        <p:nvSpPr>
          <p:cNvPr id="6" name="Slide Number Placeholder 5"/>
          <p:cNvSpPr>
            <a:spLocks noGrp="1"/>
          </p:cNvSpPr>
          <p:nvPr>
            <p:ph type="sldNum" sz="quarter" idx="12"/>
          </p:nvPr>
        </p:nvSpPr>
        <p:spPr>
          <a:xfrm>
            <a:off x="8610600" y="6356350"/>
            <a:ext cx="2743200" cy="365125"/>
          </a:xfrm>
        </p:spPr>
        <p:txBody>
          <a:bodyPr/>
          <a:lstStyle/>
          <a:p>
            <a:fld id="{7501D028-D149-4DF2-8800-59B2BE0D9F3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Only" preserve="1">
  <p:cSld name="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图片 5" descr="母版背景图片"/>
          <p:cNvPicPr>
            <a:picLocks noChangeAspect="1"/>
          </p:cNvPicPr>
          <p:nvPr userDrawn="1"/>
        </p:nvPicPr>
        <p:blipFill>
          <a:blip r:embed="rId3"/>
          <a:stretch>
            <a:fillRect/>
          </a:stretch>
        </p:blipFill>
        <p:spPr>
          <a:xfrm>
            <a:off x="-12700" y="635"/>
            <a:ext cx="12190730" cy="6857365"/>
          </a:xfrm>
          <a:prstGeom prst="rect">
            <a:avLst/>
          </a:prstGeom>
        </p:spPr>
      </p:pic>
      <p:sp>
        <p:nvSpPr>
          <p:cNvPr id="13" name="任意多边形 12"/>
          <p:cNvSpPr/>
          <p:nvPr/>
        </p:nvSpPr>
        <p:spPr>
          <a:xfrm>
            <a:off x="2088005" y="2826630"/>
            <a:ext cx="7989571" cy="1064747"/>
          </a:xfrm>
          <a:custGeom>
            <a:avLst/>
            <a:gdLst>
              <a:gd name="connsiteX0" fmla="*/ 304800 w 4800600"/>
              <a:gd name="connsiteY0" fmla="*/ 0 h 640080"/>
              <a:gd name="connsiteX1" fmla="*/ 4800600 w 4800600"/>
              <a:gd name="connsiteY1" fmla="*/ 7620 h 640080"/>
              <a:gd name="connsiteX2" fmla="*/ 4495800 w 4800600"/>
              <a:gd name="connsiteY2" fmla="*/ 640080 h 640080"/>
              <a:gd name="connsiteX3" fmla="*/ 0 w 4800600"/>
              <a:gd name="connsiteY3" fmla="*/ 640080 h 640080"/>
              <a:gd name="connsiteX4" fmla="*/ 304800 w 4800600"/>
              <a:gd name="connsiteY4" fmla="*/ 0 h 640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0600" h="640080">
                <a:moveTo>
                  <a:pt x="304800" y="0"/>
                </a:moveTo>
                <a:lnTo>
                  <a:pt x="4800600" y="7620"/>
                </a:lnTo>
                <a:lnTo>
                  <a:pt x="4495800" y="640080"/>
                </a:lnTo>
                <a:lnTo>
                  <a:pt x="0" y="640080"/>
                </a:lnTo>
                <a:lnTo>
                  <a:pt x="30480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eaLnBrk="1" hangingPunct="1">
              <a:spcBef>
                <a:spcPts val="0"/>
              </a:spcBef>
              <a:spcAft>
                <a:spcPts val="0"/>
              </a:spcAft>
              <a:defRPr/>
            </a:pPr>
            <a:endParaRPr lang="zh-CN" altLang="en-US" sz="4400" i="1" dirty="0">
              <a:solidFill>
                <a:srgbClr val="FFFFFF"/>
              </a:solidFill>
              <a:latin typeface="Bodoni MT Black" panose="02070A03080606020203" pitchFamily="18" charset="0"/>
              <a:ea typeface="HanWangWCL10" panose="02020500000000000000" pitchFamily="18" charset="-120"/>
              <a:cs typeface="Aharoni" panose="02010803020104030203" pitchFamily="2" charset="-79"/>
            </a:endParaRPr>
          </a:p>
        </p:txBody>
      </p:sp>
      <p:sp>
        <p:nvSpPr>
          <p:cNvPr id="14" name="任意多边形 13"/>
          <p:cNvSpPr/>
          <p:nvPr/>
        </p:nvSpPr>
        <p:spPr>
          <a:xfrm>
            <a:off x="9631069" y="3117256"/>
            <a:ext cx="1154577" cy="914151"/>
          </a:xfrm>
          <a:custGeom>
            <a:avLst/>
            <a:gdLst>
              <a:gd name="connsiteX0" fmla="*/ 274320 w 693420"/>
              <a:gd name="connsiteY0" fmla="*/ 0 h 548640"/>
              <a:gd name="connsiteX1" fmla="*/ 693420 w 693420"/>
              <a:gd name="connsiteY1" fmla="*/ 7620 h 548640"/>
              <a:gd name="connsiteX2" fmla="*/ 449580 w 693420"/>
              <a:gd name="connsiteY2" fmla="*/ 259080 h 548640"/>
              <a:gd name="connsiteX3" fmla="*/ 571500 w 693420"/>
              <a:gd name="connsiteY3" fmla="*/ 548640 h 548640"/>
              <a:gd name="connsiteX4" fmla="*/ 0 w 693420"/>
              <a:gd name="connsiteY4" fmla="*/ 533400 h 548640"/>
              <a:gd name="connsiteX5" fmla="*/ 274320 w 693420"/>
              <a:gd name="connsiteY5"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420" h="548640">
                <a:moveTo>
                  <a:pt x="274320" y="0"/>
                </a:moveTo>
                <a:lnTo>
                  <a:pt x="693420" y="7620"/>
                </a:lnTo>
                <a:lnTo>
                  <a:pt x="449580" y="259080"/>
                </a:lnTo>
                <a:lnTo>
                  <a:pt x="571500" y="548640"/>
                </a:lnTo>
                <a:lnTo>
                  <a:pt x="0" y="533400"/>
                </a:lnTo>
                <a:lnTo>
                  <a:pt x="27432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eaLnBrk="1" hangingPunct="1">
              <a:spcBef>
                <a:spcPts val="0"/>
              </a:spcBef>
              <a:spcAft>
                <a:spcPts val="0"/>
              </a:spcAft>
              <a:defRPr/>
            </a:pPr>
            <a:endParaRPr lang="zh-CN" altLang="en-US">
              <a:solidFill>
                <a:srgbClr val="FFFFFF"/>
              </a:solidFill>
            </a:endParaRPr>
          </a:p>
        </p:txBody>
      </p:sp>
      <p:sp>
        <p:nvSpPr>
          <p:cNvPr id="15" name="任意多边形 14"/>
          <p:cNvSpPr/>
          <p:nvPr/>
        </p:nvSpPr>
        <p:spPr>
          <a:xfrm flipH="1" flipV="1">
            <a:off x="1406355" y="2649612"/>
            <a:ext cx="1151935" cy="911509"/>
          </a:xfrm>
          <a:custGeom>
            <a:avLst/>
            <a:gdLst>
              <a:gd name="connsiteX0" fmla="*/ 274320 w 693420"/>
              <a:gd name="connsiteY0" fmla="*/ 0 h 548640"/>
              <a:gd name="connsiteX1" fmla="*/ 693420 w 693420"/>
              <a:gd name="connsiteY1" fmla="*/ 7620 h 548640"/>
              <a:gd name="connsiteX2" fmla="*/ 449580 w 693420"/>
              <a:gd name="connsiteY2" fmla="*/ 259080 h 548640"/>
              <a:gd name="connsiteX3" fmla="*/ 571500 w 693420"/>
              <a:gd name="connsiteY3" fmla="*/ 548640 h 548640"/>
              <a:gd name="connsiteX4" fmla="*/ 0 w 693420"/>
              <a:gd name="connsiteY4" fmla="*/ 533400 h 548640"/>
              <a:gd name="connsiteX5" fmla="*/ 274320 w 693420"/>
              <a:gd name="connsiteY5"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420" h="548640">
                <a:moveTo>
                  <a:pt x="274320" y="0"/>
                </a:moveTo>
                <a:lnTo>
                  <a:pt x="693420" y="7620"/>
                </a:lnTo>
                <a:lnTo>
                  <a:pt x="449580" y="259080"/>
                </a:lnTo>
                <a:lnTo>
                  <a:pt x="571500" y="548640"/>
                </a:lnTo>
                <a:lnTo>
                  <a:pt x="0" y="533400"/>
                </a:lnTo>
                <a:lnTo>
                  <a:pt x="27432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eaLnBrk="1" hangingPunct="1">
              <a:spcBef>
                <a:spcPts val="0"/>
              </a:spcBef>
              <a:spcAft>
                <a:spcPts val="0"/>
              </a:spcAft>
              <a:defRPr/>
            </a:pPr>
            <a:endParaRPr lang="zh-CN" altLang="en-US">
              <a:solidFill>
                <a:srgbClr val="FFFFFF"/>
              </a:solidFill>
            </a:endParaRPr>
          </a:p>
        </p:txBody>
      </p:sp>
      <p:sp>
        <p:nvSpPr>
          <p:cNvPr id="2" name="Title 1"/>
          <p:cNvSpPr>
            <a:spLocks noGrp="1"/>
          </p:cNvSpPr>
          <p:nvPr>
            <p:ph type="title" hasCustomPrompt="1"/>
          </p:nvPr>
        </p:nvSpPr>
        <p:spPr>
          <a:xfrm>
            <a:off x="2821858" y="2826630"/>
            <a:ext cx="6548284" cy="1064748"/>
          </a:xfrm>
        </p:spPr>
        <p:txBody>
          <a:bodyPr>
            <a:normAutofit/>
          </a:bodyPr>
          <a:lstStyle>
            <a:lvl1pPr algn="ctr">
              <a:defRPr sz="66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a:xfrm>
            <a:off x="838200" y="6356350"/>
            <a:ext cx="2743200" cy="365125"/>
          </a:xfrm>
        </p:spPr>
        <p:txBody>
          <a:bodyPr/>
          <a:lstStyle/>
          <a:p>
            <a:fld id="{B2F1EB0F-D675-4547-A55F-C73694EFFF40}" type="datetimeFigureOut">
              <a:rPr lang="zh-CN" altLang="en-US" smtClean="0"/>
              <a:t>2019/11/11</a:t>
            </a:fld>
            <a:endParaRPr lang="zh-CN" altLang="en-US"/>
          </a:p>
        </p:txBody>
      </p:sp>
      <p:sp>
        <p:nvSpPr>
          <p:cNvPr id="4" name="Footer Placeholder 3"/>
          <p:cNvSpPr>
            <a:spLocks noGrp="1"/>
          </p:cNvSpPr>
          <p:nvPr>
            <p:ph type="ftr" sz="quarter" idx="11"/>
          </p:nvPr>
        </p:nvSpPr>
        <p:spPr>
          <a:xfrm>
            <a:off x="4038600" y="6356350"/>
            <a:ext cx="4114800" cy="365125"/>
          </a:xfrm>
        </p:spPr>
        <p:txBody>
          <a:bodyPr/>
          <a:lstStyle/>
          <a:p>
            <a:endParaRPr lang="zh-CN" altLang="en-US"/>
          </a:p>
        </p:txBody>
      </p:sp>
      <p:sp>
        <p:nvSpPr>
          <p:cNvPr id="5" name="Slide Number Placeholder 4"/>
          <p:cNvSpPr>
            <a:spLocks noGrp="1"/>
          </p:cNvSpPr>
          <p:nvPr>
            <p:ph type="sldNum" sz="quarter" idx="12"/>
          </p:nvPr>
        </p:nvSpPr>
        <p:spPr>
          <a:xfrm>
            <a:off x="8610600" y="6356350"/>
            <a:ext cx="2743200" cy="365125"/>
          </a:xfrm>
        </p:spPr>
        <p:txBody>
          <a:bodyPr/>
          <a:lstStyle/>
          <a:p>
            <a:fld id="{7501D028-D149-4DF2-8800-59B2BE0D9F3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ding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stretch>
            <a:fillRect/>
          </a:stretch>
        </p:blipFill>
        <p:spPr>
          <a:xfrm>
            <a:off x="0" y="0"/>
            <a:ext cx="12192000"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2019/11/11</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ig Image Placeholder">
    <p:spTree>
      <p:nvGrpSpPr>
        <p:cNvPr id="1" name=""/>
        <p:cNvGrpSpPr/>
        <p:nvPr/>
      </p:nvGrpSpPr>
      <p:grpSpPr>
        <a:xfrm>
          <a:off x="0" y="0"/>
          <a:ext cx="0" cy="0"/>
          <a:chOff x="0" y="0"/>
          <a:chExt cx="0" cy="0"/>
        </a:xfrm>
      </p:grpSpPr>
      <p:sp>
        <p:nvSpPr>
          <p:cNvPr id="17" name="Picture Placeholder 13"/>
          <p:cNvSpPr>
            <a:spLocks noGrp="1"/>
          </p:cNvSpPr>
          <p:nvPr>
            <p:ph type="pic" sz="quarter" idx="13"/>
          </p:nvPr>
        </p:nvSpPr>
        <p:spPr>
          <a:xfrm>
            <a:off x="1075851" y="1999365"/>
            <a:ext cx="2099721" cy="2099174"/>
          </a:xfrm>
          <a:prstGeom prst="rect">
            <a:avLst/>
          </a:prstGeom>
          <a:effectLst/>
        </p:spPr>
        <p:txBody>
          <a:bodyPr>
            <a:normAutofit/>
          </a:bodyPr>
          <a:lstStyle>
            <a:lvl1pPr marL="0" indent="0">
              <a:buNone/>
              <a:defRPr sz="1200">
                <a:ln>
                  <a:noFill/>
                </a:ln>
                <a:solidFill>
                  <a:schemeClr val="tx1"/>
                </a:solidFill>
              </a:defRPr>
            </a:lvl1pPr>
          </a:lstStyle>
          <a:p>
            <a:endParaRPr lang="en-US" dirty="0"/>
          </a:p>
        </p:txBody>
      </p:sp>
      <p:sp>
        <p:nvSpPr>
          <p:cNvPr id="7" name="Picture Placeholder 13"/>
          <p:cNvSpPr>
            <a:spLocks noGrp="1"/>
          </p:cNvSpPr>
          <p:nvPr>
            <p:ph type="pic" sz="quarter" idx="14"/>
          </p:nvPr>
        </p:nvSpPr>
        <p:spPr>
          <a:xfrm>
            <a:off x="3359647" y="1999365"/>
            <a:ext cx="2099721" cy="2099174"/>
          </a:xfrm>
          <a:prstGeom prst="rect">
            <a:avLst/>
          </a:prstGeom>
          <a:effectLst/>
        </p:spPr>
        <p:txBody>
          <a:bodyPr>
            <a:normAutofit/>
          </a:bodyPr>
          <a:lstStyle>
            <a:lvl1pPr marL="0" indent="0">
              <a:buNone/>
              <a:defRPr sz="1200">
                <a:ln>
                  <a:noFill/>
                </a:ln>
                <a:solidFill>
                  <a:schemeClr val="tx1"/>
                </a:solidFill>
              </a:defRPr>
            </a:lvl1pPr>
          </a:lstStyle>
          <a:p>
            <a:endParaRPr lang="en-US" dirty="0"/>
          </a:p>
        </p:txBody>
      </p:sp>
      <p:sp>
        <p:nvSpPr>
          <p:cNvPr id="8" name="Picture Placeholder 13"/>
          <p:cNvSpPr>
            <a:spLocks noGrp="1"/>
          </p:cNvSpPr>
          <p:nvPr>
            <p:ph type="pic" sz="quarter" idx="15"/>
          </p:nvPr>
        </p:nvSpPr>
        <p:spPr>
          <a:xfrm>
            <a:off x="5643442" y="1999365"/>
            <a:ext cx="2099721" cy="2099174"/>
          </a:xfrm>
          <a:prstGeom prst="rect">
            <a:avLst/>
          </a:prstGeom>
          <a:effectLst/>
        </p:spPr>
        <p:txBody>
          <a:bodyPr>
            <a:normAutofit/>
          </a:bodyPr>
          <a:lstStyle>
            <a:lvl1pPr marL="0" indent="0">
              <a:buNone/>
              <a:defRPr sz="1200">
                <a:ln>
                  <a:noFill/>
                </a:ln>
                <a:solidFill>
                  <a:schemeClr val="tx1"/>
                </a:solidFill>
              </a:defRPr>
            </a:lvl1pPr>
          </a:lstStyle>
          <a:p>
            <a:endParaRPr lang="en-US" dirty="0"/>
          </a:p>
        </p:txBody>
      </p:sp>
      <p:sp>
        <p:nvSpPr>
          <p:cNvPr id="9" name="Picture Placeholder 13"/>
          <p:cNvSpPr>
            <a:spLocks noGrp="1"/>
          </p:cNvSpPr>
          <p:nvPr>
            <p:ph type="pic" sz="quarter" idx="16"/>
          </p:nvPr>
        </p:nvSpPr>
        <p:spPr>
          <a:xfrm>
            <a:off x="7927238" y="1999365"/>
            <a:ext cx="2099721" cy="2099174"/>
          </a:xfrm>
          <a:prstGeom prst="rect">
            <a:avLst/>
          </a:prstGeom>
          <a:effectLst/>
        </p:spPr>
        <p:txBody>
          <a:bodyPr>
            <a:normAutofit/>
          </a:bodyPr>
          <a:lstStyle>
            <a:lvl1pPr marL="0" indent="0">
              <a:buNone/>
              <a:defRPr sz="1200">
                <a:ln>
                  <a:noFill/>
                </a:ln>
                <a:solidFill>
                  <a:schemeClr val="tx1"/>
                </a:solidFill>
              </a:defRPr>
            </a:lvl1p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ig Image Placeholder">
    <p:spTree>
      <p:nvGrpSpPr>
        <p:cNvPr id="1" name=""/>
        <p:cNvGrpSpPr/>
        <p:nvPr/>
      </p:nvGrpSpPr>
      <p:grpSpPr>
        <a:xfrm>
          <a:off x="0" y="0"/>
          <a:ext cx="0" cy="0"/>
          <a:chOff x="0" y="0"/>
          <a:chExt cx="0" cy="0"/>
        </a:xfrm>
      </p:grpSpPr>
      <p:sp>
        <p:nvSpPr>
          <p:cNvPr id="22" name="Picture Placeholder 13"/>
          <p:cNvSpPr>
            <a:spLocks noGrp="1"/>
          </p:cNvSpPr>
          <p:nvPr>
            <p:ph type="pic" sz="quarter" idx="18"/>
          </p:nvPr>
        </p:nvSpPr>
        <p:spPr>
          <a:xfrm>
            <a:off x="2760469" y="3762240"/>
            <a:ext cx="2286595" cy="2144716"/>
          </a:xfrm>
          <a:prstGeom prst="rect">
            <a:avLst/>
          </a:prstGeom>
          <a:effectLst/>
        </p:spPr>
        <p:txBody>
          <a:bodyPr>
            <a:normAutofit/>
          </a:bodyPr>
          <a:lstStyle>
            <a:lvl1pPr marL="0" indent="0">
              <a:buNone/>
              <a:defRPr sz="1200">
                <a:ln>
                  <a:noFill/>
                </a:ln>
                <a:solidFill>
                  <a:schemeClr val="tx1"/>
                </a:solidFill>
              </a:defRPr>
            </a:lvl1pPr>
          </a:lstStyle>
          <a:p>
            <a:endParaRPr lang="en-US" dirty="0"/>
          </a:p>
        </p:txBody>
      </p:sp>
      <p:sp>
        <p:nvSpPr>
          <p:cNvPr id="20" name="Picture Placeholder 13"/>
          <p:cNvSpPr>
            <a:spLocks noGrp="1"/>
          </p:cNvSpPr>
          <p:nvPr>
            <p:ph type="pic" sz="quarter" idx="16"/>
          </p:nvPr>
        </p:nvSpPr>
        <p:spPr>
          <a:xfrm>
            <a:off x="9905405" y="3762240"/>
            <a:ext cx="2286595" cy="2144716"/>
          </a:xfrm>
          <a:prstGeom prst="rect">
            <a:avLst/>
          </a:prstGeom>
          <a:effectLst/>
        </p:spPr>
        <p:txBody>
          <a:bodyPr>
            <a:normAutofit/>
          </a:bodyPr>
          <a:lstStyle>
            <a:lvl1pPr marL="0" indent="0">
              <a:buNone/>
              <a:defRPr sz="1200">
                <a:ln>
                  <a:noFill/>
                </a:ln>
                <a:solidFill>
                  <a:schemeClr val="tx1"/>
                </a:solidFill>
              </a:defRPr>
            </a:lvl1pPr>
          </a:lstStyle>
          <a:p>
            <a:endParaRPr lang="en-US" dirty="0"/>
          </a:p>
        </p:txBody>
      </p:sp>
      <p:sp>
        <p:nvSpPr>
          <p:cNvPr id="15" name="Picture Placeholder 13"/>
          <p:cNvSpPr>
            <a:spLocks noGrp="1"/>
          </p:cNvSpPr>
          <p:nvPr>
            <p:ph type="pic" sz="quarter" idx="14"/>
          </p:nvPr>
        </p:nvSpPr>
        <p:spPr>
          <a:xfrm>
            <a:off x="7510957" y="1497707"/>
            <a:ext cx="2286595" cy="2144716"/>
          </a:xfrm>
          <a:prstGeom prst="rect">
            <a:avLst/>
          </a:prstGeom>
          <a:effectLst/>
        </p:spPr>
        <p:txBody>
          <a:bodyPr>
            <a:normAutofit/>
          </a:bodyPr>
          <a:lstStyle>
            <a:lvl1pPr marL="0" indent="0">
              <a:buNone/>
              <a:defRPr sz="1200">
                <a:ln>
                  <a:noFill/>
                </a:ln>
                <a:solidFill>
                  <a:schemeClr val="tx1"/>
                </a:solidFill>
              </a:defRPr>
            </a:lvl1pPr>
          </a:lstStyle>
          <a:p>
            <a:endParaRPr lang="en-US" dirty="0"/>
          </a:p>
        </p:txBody>
      </p:sp>
      <p:sp>
        <p:nvSpPr>
          <p:cNvPr id="18" name="Picture Placeholder 13"/>
          <p:cNvSpPr>
            <a:spLocks noGrp="1"/>
          </p:cNvSpPr>
          <p:nvPr>
            <p:ph type="pic" sz="quarter" idx="15"/>
          </p:nvPr>
        </p:nvSpPr>
        <p:spPr>
          <a:xfrm>
            <a:off x="9905405" y="1497707"/>
            <a:ext cx="2286595" cy="2144716"/>
          </a:xfrm>
          <a:prstGeom prst="rect">
            <a:avLst/>
          </a:prstGeom>
          <a:effectLst/>
        </p:spPr>
        <p:txBody>
          <a:bodyPr>
            <a:normAutofit/>
          </a:bodyPr>
          <a:lstStyle>
            <a:lvl1pPr marL="0" indent="0">
              <a:buNone/>
              <a:defRPr sz="1200">
                <a:ln>
                  <a:noFill/>
                </a:ln>
                <a:solidFill>
                  <a:schemeClr val="tx1"/>
                </a:solidFill>
              </a:defRPr>
            </a:lvl1pPr>
          </a:lstStyle>
          <a:p>
            <a:endParaRPr lang="en-US" dirty="0"/>
          </a:p>
        </p:txBody>
      </p:sp>
      <p:sp>
        <p:nvSpPr>
          <p:cNvPr id="17" name="Picture Placeholder 13"/>
          <p:cNvSpPr>
            <a:spLocks noGrp="1"/>
          </p:cNvSpPr>
          <p:nvPr>
            <p:ph type="pic" sz="quarter" idx="13"/>
          </p:nvPr>
        </p:nvSpPr>
        <p:spPr>
          <a:xfrm>
            <a:off x="5128492" y="1497707"/>
            <a:ext cx="2286595" cy="2144716"/>
          </a:xfrm>
          <a:prstGeom prst="rect">
            <a:avLst/>
          </a:prstGeom>
          <a:effectLst/>
        </p:spPr>
        <p:txBody>
          <a:bodyPr>
            <a:normAutofit/>
          </a:bodyPr>
          <a:lstStyle>
            <a:lvl1pPr marL="0" indent="0">
              <a:buNone/>
              <a:defRPr sz="1200">
                <a:ln>
                  <a:noFill/>
                </a:ln>
                <a:solidFill>
                  <a:schemeClr val="tx1"/>
                </a:solidFill>
              </a:defRPr>
            </a:lvl1pPr>
          </a:lstStyle>
          <a:p>
            <a:endParaRPr lang="en-US" dirty="0"/>
          </a:p>
        </p:txBody>
      </p:sp>
      <p:sp>
        <p:nvSpPr>
          <p:cNvPr id="21" name="Picture Placeholder 13"/>
          <p:cNvSpPr>
            <a:spLocks noGrp="1"/>
          </p:cNvSpPr>
          <p:nvPr>
            <p:ph type="pic" sz="quarter" idx="17"/>
          </p:nvPr>
        </p:nvSpPr>
        <p:spPr>
          <a:xfrm>
            <a:off x="5128492" y="3762240"/>
            <a:ext cx="2286595" cy="2144716"/>
          </a:xfrm>
          <a:prstGeom prst="rect">
            <a:avLst/>
          </a:prstGeom>
          <a:effectLst/>
        </p:spPr>
        <p:txBody>
          <a:bodyPr>
            <a:normAutofit/>
          </a:bodyPr>
          <a:lstStyle>
            <a:lvl1pPr marL="0" indent="0">
              <a:buNone/>
              <a:defRPr sz="1200">
                <a:ln>
                  <a:noFill/>
                </a:ln>
                <a:solidFill>
                  <a:schemeClr val="tx1"/>
                </a:solidFill>
              </a:defRPr>
            </a:lvl1p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Portfolio One">
    <p:spTree>
      <p:nvGrpSpPr>
        <p:cNvPr id="1" name=""/>
        <p:cNvGrpSpPr/>
        <p:nvPr/>
      </p:nvGrpSpPr>
      <p:grpSpPr>
        <a:xfrm>
          <a:off x="0" y="0"/>
          <a:ext cx="0" cy="0"/>
          <a:chOff x="0" y="0"/>
          <a:chExt cx="0" cy="0"/>
        </a:xfrm>
      </p:grpSpPr>
      <p:sp>
        <p:nvSpPr>
          <p:cNvPr id="24" name="Picture Placeholder 13"/>
          <p:cNvSpPr>
            <a:spLocks noGrp="1"/>
          </p:cNvSpPr>
          <p:nvPr>
            <p:ph type="pic" sz="quarter" idx="10"/>
          </p:nvPr>
        </p:nvSpPr>
        <p:spPr>
          <a:xfrm>
            <a:off x="770932" y="1938208"/>
            <a:ext cx="1582823" cy="1581377"/>
          </a:xfrm>
          <a:prstGeom prst="rect">
            <a:avLst/>
          </a:prstGeom>
          <a:effectLst/>
        </p:spPr>
        <p:txBody>
          <a:bodyPr rtlCol="0">
            <a:normAutofit/>
          </a:bodyPr>
          <a:lstStyle>
            <a:lvl1pPr marL="0" indent="0">
              <a:buNone/>
              <a:defRPr sz="1800">
                <a:ln>
                  <a:noFill/>
                </a:ln>
                <a:solidFill>
                  <a:schemeClr val="tx2"/>
                </a:solidFill>
                <a:latin typeface="Lato Light"/>
                <a:cs typeface="Lato Light"/>
              </a:defRPr>
            </a:lvl1pPr>
          </a:lstStyle>
          <a:p>
            <a:pPr lvl="0"/>
            <a:endParaRPr lang="en-US" noProof="0" dirty="0"/>
          </a:p>
        </p:txBody>
      </p:sp>
      <p:sp>
        <p:nvSpPr>
          <p:cNvPr id="25" name="Picture Placeholder 13"/>
          <p:cNvSpPr>
            <a:spLocks noGrp="1"/>
          </p:cNvSpPr>
          <p:nvPr>
            <p:ph type="pic" sz="quarter" idx="11"/>
          </p:nvPr>
        </p:nvSpPr>
        <p:spPr>
          <a:xfrm>
            <a:off x="2511028" y="1938208"/>
            <a:ext cx="1582823" cy="1581377"/>
          </a:xfrm>
          <a:prstGeom prst="rect">
            <a:avLst/>
          </a:prstGeom>
          <a:effectLst/>
        </p:spPr>
        <p:txBody>
          <a:bodyPr rtlCol="0">
            <a:normAutofit/>
          </a:bodyPr>
          <a:lstStyle>
            <a:lvl1pPr marL="0" indent="0">
              <a:buNone/>
              <a:defRPr sz="1800">
                <a:ln>
                  <a:noFill/>
                </a:ln>
                <a:solidFill>
                  <a:schemeClr val="tx2"/>
                </a:solidFill>
                <a:latin typeface="Lato Light"/>
                <a:cs typeface="Lato Light"/>
              </a:defRPr>
            </a:lvl1pPr>
          </a:lstStyle>
          <a:p>
            <a:pPr lvl="0"/>
            <a:endParaRPr lang="en-US" noProof="0" dirty="0"/>
          </a:p>
        </p:txBody>
      </p:sp>
      <p:sp>
        <p:nvSpPr>
          <p:cNvPr id="31" name="Picture Placeholder 13"/>
          <p:cNvSpPr>
            <a:spLocks noGrp="1"/>
          </p:cNvSpPr>
          <p:nvPr>
            <p:ph type="pic" sz="quarter" idx="12"/>
          </p:nvPr>
        </p:nvSpPr>
        <p:spPr>
          <a:xfrm>
            <a:off x="770932" y="3666554"/>
            <a:ext cx="1582823" cy="1581377"/>
          </a:xfrm>
          <a:prstGeom prst="rect">
            <a:avLst/>
          </a:prstGeom>
          <a:effectLst/>
        </p:spPr>
        <p:txBody>
          <a:bodyPr rtlCol="0">
            <a:normAutofit/>
          </a:bodyPr>
          <a:lstStyle>
            <a:lvl1pPr marL="0" indent="0">
              <a:buNone/>
              <a:defRPr sz="1800">
                <a:ln>
                  <a:noFill/>
                </a:ln>
                <a:solidFill>
                  <a:schemeClr val="tx2"/>
                </a:solidFill>
                <a:latin typeface="Lato Light"/>
                <a:cs typeface="Lato Light"/>
              </a:defRPr>
            </a:lvl1pPr>
          </a:lstStyle>
          <a:p>
            <a:pPr lvl="0"/>
            <a:endParaRPr lang="en-US" noProof="0" dirty="0"/>
          </a:p>
        </p:txBody>
      </p:sp>
      <p:sp>
        <p:nvSpPr>
          <p:cNvPr id="33" name="Picture Placeholder 13"/>
          <p:cNvSpPr>
            <a:spLocks noGrp="1"/>
          </p:cNvSpPr>
          <p:nvPr>
            <p:ph type="pic" sz="quarter" idx="13"/>
          </p:nvPr>
        </p:nvSpPr>
        <p:spPr>
          <a:xfrm>
            <a:off x="2511028" y="3666554"/>
            <a:ext cx="1582823" cy="1581377"/>
          </a:xfrm>
          <a:prstGeom prst="rect">
            <a:avLst/>
          </a:prstGeom>
          <a:effectLst/>
        </p:spPr>
        <p:txBody>
          <a:bodyPr rtlCol="0">
            <a:normAutofit/>
          </a:bodyPr>
          <a:lstStyle>
            <a:lvl1pPr marL="0" indent="0">
              <a:buNone/>
              <a:defRPr sz="1800">
                <a:ln>
                  <a:noFill/>
                </a:ln>
                <a:solidFill>
                  <a:schemeClr val="tx2"/>
                </a:solidFill>
                <a:latin typeface="Lato Light"/>
                <a:cs typeface="Lato Light"/>
              </a:defRPr>
            </a:lvl1pPr>
          </a:lstStyle>
          <a:p>
            <a:pPr lvl="0"/>
            <a:endParaRPr lang="en-US" noProof="0" dirty="0"/>
          </a:p>
        </p:txBody>
      </p:sp>
      <p:sp>
        <p:nvSpPr>
          <p:cNvPr id="38" name="Picture Placeholder 13"/>
          <p:cNvSpPr>
            <a:spLocks noGrp="1"/>
          </p:cNvSpPr>
          <p:nvPr>
            <p:ph type="pic" sz="quarter" idx="14"/>
          </p:nvPr>
        </p:nvSpPr>
        <p:spPr>
          <a:xfrm>
            <a:off x="8106090" y="1938208"/>
            <a:ext cx="1582823" cy="1581377"/>
          </a:xfrm>
          <a:prstGeom prst="rect">
            <a:avLst/>
          </a:prstGeom>
          <a:effectLst/>
        </p:spPr>
        <p:txBody>
          <a:bodyPr rtlCol="0">
            <a:normAutofit/>
          </a:bodyPr>
          <a:lstStyle>
            <a:lvl1pPr marL="0" indent="0">
              <a:buNone/>
              <a:defRPr sz="1800">
                <a:ln>
                  <a:noFill/>
                </a:ln>
                <a:solidFill>
                  <a:schemeClr val="tx2"/>
                </a:solidFill>
                <a:latin typeface="Lato Light"/>
                <a:cs typeface="Lato Light"/>
              </a:defRPr>
            </a:lvl1pPr>
          </a:lstStyle>
          <a:p>
            <a:pPr lvl="0"/>
            <a:endParaRPr lang="en-US" noProof="0" dirty="0"/>
          </a:p>
        </p:txBody>
      </p:sp>
      <p:sp>
        <p:nvSpPr>
          <p:cNvPr id="39" name="Picture Placeholder 13"/>
          <p:cNvSpPr>
            <a:spLocks noGrp="1"/>
          </p:cNvSpPr>
          <p:nvPr>
            <p:ph type="pic" sz="quarter" idx="15"/>
          </p:nvPr>
        </p:nvSpPr>
        <p:spPr>
          <a:xfrm>
            <a:off x="9846185" y="1938208"/>
            <a:ext cx="1582823" cy="1581377"/>
          </a:xfrm>
          <a:prstGeom prst="rect">
            <a:avLst/>
          </a:prstGeom>
          <a:effectLst/>
        </p:spPr>
        <p:txBody>
          <a:bodyPr rtlCol="0">
            <a:normAutofit/>
          </a:bodyPr>
          <a:lstStyle>
            <a:lvl1pPr marL="0" indent="0">
              <a:buNone/>
              <a:defRPr sz="1800">
                <a:ln>
                  <a:noFill/>
                </a:ln>
                <a:solidFill>
                  <a:schemeClr val="tx2"/>
                </a:solidFill>
                <a:latin typeface="Lato Light"/>
                <a:cs typeface="Lato Light"/>
              </a:defRPr>
            </a:lvl1pPr>
          </a:lstStyle>
          <a:p>
            <a:pPr lvl="0"/>
            <a:endParaRPr lang="en-US" noProof="0" dirty="0"/>
          </a:p>
        </p:txBody>
      </p:sp>
      <p:sp>
        <p:nvSpPr>
          <p:cNvPr id="40" name="Picture Placeholder 13"/>
          <p:cNvSpPr>
            <a:spLocks noGrp="1"/>
          </p:cNvSpPr>
          <p:nvPr>
            <p:ph type="pic" sz="quarter" idx="16"/>
          </p:nvPr>
        </p:nvSpPr>
        <p:spPr>
          <a:xfrm>
            <a:off x="8106090" y="3666554"/>
            <a:ext cx="1582823" cy="1581377"/>
          </a:xfrm>
          <a:prstGeom prst="rect">
            <a:avLst/>
          </a:prstGeom>
          <a:effectLst/>
        </p:spPr>
        <p:txBody>
          <a:bodyPr rtlCol="0">
            <a:normAutofit/>
          </a:bodyPr>
          <a:lstStyle>
            <a:lvl1pPr marL="0" indent="0">
              <a:buNone/>
              <a:defRPr sz="1800">
                <a:ln>
                  <a:noFill/>
                </a:ln>
                <a:solidFill>
                  <a:schemeClr val="tx2"/>
                </a:solidFill>
                <a:latin typeface="Lato Light"/>
                <a:cs typeface="Lato Light"/>
              </a:defRPr>
            </a:lvl1pPr>
          </a:lstStyle>
          <a:p>
            <a:pPr lvl="0"/>
            <a:endParaRPr lang="en-US" noProof="0" dirty="0"/>
          </a:p>
        </p:txBody>
      </p:sp>
      <p:sp>
        <p:nvSpPr>
          <p:cNvPr id="41" name="Picture Placeholder 13"/>
          <p:cNvSpPr>
            <a:spLocks noGrp="1"/>
          </p:cNvSpPr>
          <p:nvPr>
            <p:ph type="pic" sz="quarter" idx="17"/>
          </p:nvPr>
        </p:nvSpPr>
        <p:spPr>
          <a:xfrm>
            <a:off x="9846185" y="3666554"/>
            <a:ext cx="1582823" cy="1581377"/>
          </a:xfrm>
          <a:prstGeom prst="rect">
            <a:avLst/>
          </a:prstGeom>
          <a:effectLst/>
        </p:spPr>
        <p:txBody>
          <a:bodyPr rtlCol="0">
            <a:normAutofit/>
          </a:bodyPr>
          <a:lstStyle>
            <a:lvl1pPr marL="0" indent="0">
              <a:buNone/>
              <a:defRPr sz="1800">
                <a:ln>
                  <a:noFill/>
                </a:ln>
                <a:solidFill>
                  <a:schemeClr val="tx2"/>
                </a:solidFill>
                <a:latin typeface="Lato Light"/>
                <a:cs typeface="Lato Light"/>
              </a:defRPr>
            </a:lvl1pPr>
          </a:lstStyle>
          <a:p>
            <a:pPr lvl="0"/>
            <a:endParaRPr lang="en-US" noProof="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Behind the Scenes">
    <p:spTree>
      <p:nvGrpSpPr>
        <p:cNvPr id="1" name=""/>
        <p:cNvGrpSpPr/>
        <p:nvPr/>
      </p:nvGrpSpPr>
      <p:grpSpPr>
        <a:xfrm>
          <a:off x="0" y="0"/>
          <a:ext cx="0" cy="0"/>
          <a:chOff x="0" y="0"/>
          <a:chExt cx="0" cy="0"/>
        </a:xfrm>
      </p:grpSpPr>
      <p:sp>
        <p:nvSpPr>
          <p:cNvPr id="12" name="Picture Placeholder 17"/>
          <p:cNvSpPr>
            <a:spLocks noGrp="1"/>
          </p:cNvSpPr>
          <p:nvPr>
            <p:ph type="pic" sz="quarter" idx="14"/>
          </p:nvPr>
        </p:nvSpPr>
        <p:spPr>
          <a:xfrm>
            <a:off x="3713560" y="2773684"/>
            <a:ext cx="4702295" cy="2962484"/>
          </a:xfrm>
          <a:prstGeom prst="rect">
            <a:avLst/>
          </a:prstGeom>
        </p:spPr>
        <p:txBody>
          <a:bodyPr>
            <a:normAutofit/>
          </a:bodyPr>
          <a:lstStyle>
            <a:lvl1pPr marL="0" indent="0">
              <a:buNone/>
              <a:defRPr sz="1400">
                <a:solidFill>
                  <a:schemeClr val="tx1"/>
                </a:solidFill>
              </a:defRPr>
            </a:lvl1p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Laptop">
    <p:spTree>
      <p:nvGrpSpPr>
        <p:cNvPr id="1" name=""/>
        <p:cNvGrpSpPr/>
        <p:nvPr/>
      </p:nvGrpSpPr>
      <p:grpSpPr>
        <a:xfrm>
          <a:off x="0" y="0"/>
          <a:ext cx="0" cy="0"/>
          <a:chOff x="0" y="0"/>
          <a:chExt cx="0" cy="0"/>
        </a:xfrm>
      </p:grpSpPr>
      <p:sp>
        <p:nvSpPr>
          <p:cNvPr id="23" name="Picture Placeholder 2"/>
          <p:cNvSpPr>
            <a:spLocks noGrp="1" noChangeAspect="1"/>
          </p:cNvSpPr>
          <p:nvPr>
            <p:ph type="pic" sz="quarter" idx="11"/>
          </p:nvPr>
        </p:nvSpPr>
        <p:spPr>
          <a:xfrm>
            <a:off x="1093776" y="2489881"/>
            <a:ext cx="3005171" cy="1860666"/>
          </a:xfrm>
          <a:prstGeom prst="rect">
            <a:avLst/>
          </a:prstGeom>
        </p:spPr>
        <p:txBody>
          <a:bodyPr>
            <a:normAutofit/>
          </a:bodyPr>
          <a:lstStyle>
            <a:lvl1pPr marL="0" indent="0">
              <a:buNone/>
              <a:defRPr sz="1000">
                <a:latin typeface="Calibri Light" panose="020F0302020204030204"/>
                <a:cs typeface="Calibri Light" panose="020F0302020204030204"/>
              </a:defRPr>
            </a:lvl1p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4" name="矩形 3"/>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ctr" defTabSz="1218565"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60" r:id="rId9"/>
    <p:sldLayoutId id="2147483661" r:id="rId10"/>
    <p:sldLayoutId id="2147483662" r:id="rId11"/>
    <p:sldLayoutId id="2147483663" r:id="rId12"/>
    <p:sldLayoutId id="2147483665" r:id="rId13"/>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l" defTabSz="913765" rtl="0" eaLnBrk="1" latinLnBrk="0" hangingPunct="1">
        <a:lnSpc>
          <a:spcPct val="90000"/>
        </a:lnSpc>
        <a:spcBef>
          <a:spcPct val="0"/>
        </a:spcBef>
        <a:buNone/>
        <a:defRPr lang="en-US" sz="3000" kern="1200">
          <a:solidFill>
            <a:schemeClr val="tx1"/>
          </a:solidFill>
          <a:latin typeface="Lato" panose="020F0502020204030203" pitchFamily="34" charset="0"/>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39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slideLayout" Target="../slideLayouts/slideLayout9.xml"/><Relationship Id="rId7" Type="http://schemas.openxmlformats.org/officeDocument/2006/relationships/image" Target="../media/image9.emf"/><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9.emf"/><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t="-9000" b="-9000"/>
          </a:stretch>
        </a:blipFill>
        <a:effectLst/>
      </p:bgPr>
    </p:bg>
    <p:spTree>
      <p:nvGrpSpPr>
        <p:cNvPr id="1" name=""/>
        <p:cNvGrpSpPr/>
        <p:nvPr/>
      </p:nvGrpSpPr>
      <p:grpSpPr>
        <a:xfrm>
          <a:off x="0" y="0"/>
          <a:ext cx="0" cy="0"/>
          <a:chOff x="0" y="0"/>
          <a:chExt cx="0" cy="0"/>
        </a:xfrm>
      </p:grpSpPr>
      <p:sp>
        <p:nvSpPr>
          <p:cNvPr id="67" name="Oval 65_1"/>
          <p:cNvSpPr/>
          <p:nvPr/>
        </p:nvSpPr>
        <p:spPr>
          <a:xfrm>
            <a:off x="-36830" y="-33020"/>
            <a:ext cx="12258040" cy="6924040"/>
          </a:xfrm>
          <a:prstGeom prst="rect">
            <a:avLst/>
          </a:prstGeom>
          <a:solidFill>
            <a:schemeClr val="tx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61" name="文本框 60"/>
          <p:cNvSpPr txBox="1"/>
          <p:nvPr/>
        </p:nvSpPr>
        <p:spPr>
          <a:xfrm>
            <a:off x="3055583" y="1913935"/>
            <a:ext cx="6080832" cy="1052596"/>
          </a:xfrm>
          <a:prstGeom prst="rect">
            <a:avLst/>
          </a:prstGeom>
          <a:noFill/>
          <a:ln>
            <a:noFill/>
          </a:ln>
        </p:spPr>
        <p:txBody>
          <a:bodyPr wrap="non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en-US" altLang="zh-CN" sz="4800" b="1" i="0" u="none" strike="noStrike" kern="1200" cap="none" spc="0" normalizeH="0" baseline="0" noProof="0" dirty="0" smtClean="0">
                <a:ln>
                  <a:noFill/>
                </a:ln>
                <a:solidFill>
                  <a:schemeClr val="accent1"/>
                </a:solidFill>
                <a:effectLst/>
                <a:uLnTx/>
                <a:uFillTx/>
                <a:cs typeface="+mn-ea"/>
                <a:sym typeface="+mn-ea"/>
              </a:rPr>
              <a:t>Chinasoft International</a:t>
            </a:r>
          </a:p>
        </p:txBody>
      </p:sp>
      <p:sp>
        <p:nvSpPr>
          <p:cNvPr id="63" name="文本框 62"/>
          <p:cNvSpPr txBox="1"/>
          <p:nvPr/>
        </p:nvSpPr>
        <p:spPr>
          <a:xfrm>
            <a:off x="3301941" y="2752232"/>
            <a:ext cx="5581720" cy="892552"/>
          </a:xfrm>
          <a:prstGeom prst="rect">
            <a:avLst/>
          </a:prstGeom>
          <a:noFill/>
        </p:spPr>
        <p:txBody>
          <a:bodyPr wrap="none" rtlCol="0">
            <a:spAutoFit/>
          </a:bodyPr>
          <a:lstStyle/>
          <a:p>
            <a:pPr lvl="0" algn="ctr">
              <a:lnSpc>
                <a:spcPct val="130000"/>
              </a:lnSpc>
              <a:defRPr/>
            </a:pPr>
            <a:r>
              <a:rPr lang="en-US" altLang="zh-CN" sz="4000" b="1" dirty="0" err="1" smtClean="0">
                <a:solidFill>
                  <a:schemeClr val="bg2"/>
                </a:solidFill>
                <a:cs typeface="+mn-ea"/>
              </a:rPr>
              <a:t>microservice</a:t>
            </a:r>
            <a:r>
              <a:rPr lang="en-US" altLang="zh-CN" sz="4000" b="1" dirty="0" smtClean="0">
                <a:solidFill>
                  <a:schemeClr val="bg2"/>
                </a:solidFill>
                <a:cs typeface="+mn-ea"/>
              </a:rPr>
              <a:t> </a:t>
            </a:r>
            <a:r>
              <a:rPr lang="en-US" altLang="zh-CN" sz="4000" b="1" dirty="0" smtClean="0">
                <a:solidFill>
                  <a:schemeClr val="bg2"/>
                </a:solidFill>
                <a:cs typeface="+mn-ea"/>
              </a:rPr>
              <a:t>architecture</a:t>
            </a:r>
            <a:endParaRPr kumimoji="0" lang="en-US" altLang="zh-CN" sz="4000" b="1" i="0" u="none" strike="noStrike" kern="1200" cap="none" spc="0" normalizeH="0" baseline="0" noProof="0" dirty="0" smtClean="0">
              <a:ln>
                <a:noFill/>
              </a:ln>
              <a:solidFill>
                <a:schemeClr val="bg2"/>
              </a:solidFill>
              <a:effectLst/>
              <a:uLnTx/>
              <a:uFillTx/>
              <a:cs typeface="+mn-ea"/>
              <a:sym typeface="+mn-lt"/>
            </a:endParaRPr>
          </a:p>
        </p:txBody>
      </p:sp>
      <p:sp>
        <p:nvSpPr>
          <p:cNvPr id="31" name="矩形 30"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4204809" y="3532980"/>
            <a:ext cx="3782382" cy="444242"/>
          </a:xfrm>
          <a:prstGeom prst="rect">
            <a:avLst/>
          </a:prstGeom>
        </p:spPr>
        <p:txBody>
          <a:bodyPr wrap="square" anchor="ctr" anchorCtr="0">
            <a:noAutofit/>
          </a:bodyPr>
          <a:lstStyle/>
          <a:p>
            <a:pPr marL="0" marR="0" lvl="0" indent="0" algn="ctr" defTabSz="914400"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srgbClr val="242424"/>
              </a:solidFill>
              <a:effectLst/>
              <a:uLnTx/>
              <a:uFillTx/>
              <a:cs typeface="+mn-ea"/>
              <a:sym typeface="+mn-lt"/>
            </a:endParaRPr>
          </a:p>
        </p:txBody>
      </p:sp>
      <p:grpSp>
        <p:nvGrpSpPr>
          <p:cNvPr id="12" name="组合 11"/>
          <p:cNvGrpSpPr/>
          <p:nvPr/>
        </p:nvGrpSpPr>
        <p:grpSpPr>
          <a:xfrm>
            <a:off x="5658678" y="3733058"/>
            <a:ext cx="874644" cy="0"/>
            <a:chOff x="5625548" y="3867892"/>
            <a:chExt cx="874644" cy="0"/>
          </a:xfrm>
        </p:grpSpPr>
        <p:cxnSp>
          <p:nvCxnSpPr>
            <p:cNvPr id="33" name="直接连接符 32"/>
            <p:cNvCxnSpPr/>
            <p:nvPr/>
          </p:nvCxnSpPr>
          <p:spPr>
            <a:xfrm>
              <a:off x="5625548" y="3867892"/>
              <a:ext cx="219443"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5843428" y="3867892"/>
              <a:ext cx="21944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6061306" y="3867892"/>
              <a:ext cx="219443"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6280749" y="3867892"/>
              <a:ext cx="21944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MH_Title"/>
          <p:cNvSpPr txBox="1">
            <a:spLocks noChangeArrowheads="1"/>
          </p:cNvSpPr>
          <p:nvPr>
            <p:custDataLst>
              <p:tags r:id="rId2"/>
            </p:custDataLst>
          </p:nvPr>
        </p:nvSpPr>
        <p:spPr bwMode="auto">
          <a:xfrm>
            <a:off x="1652270" y="156845"/>
            <a:ext cx="6412865"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lgn="just">
              <a:lnSpc>
                <a:spcPct val="110000"/>
              </a:lnSpc>
              <a:spcBef>
                <a:spcPts val="1800"/>
              </a:spcBef>
              <a:buClr>
                <a:srgbClr val="963B22"/>
              </a:buClr>
              <a:buSzPct val="100000"/>
              <a:buBlip>
                <a:blip r:embed="rId5"/>
              </a:buBlip>
              <a:defRPr sz="2400">
                <a:solidFill>
                  <a:srgbClr val="50820E"/>
                </a:solidFill>
                <a:latin typeface="Arial" panose="020B0604020202020204" pitchFamily="34" charset="0"/>
                <a:ea typeface="黑体" panose="02010609060101010101" pitchFamily="49" charset="-122"/>
              </a:defRPr>
            </a:lvl1pPr>
            <a:lvl2pPr marL="742950" indent="-742950" algn="just">
              <a:lnSpc>
                <a:spcPct val="130000"/>
              </a:lnSpc>
              <a:spcAft>
                <a:spcPts val="600"/>
              </a:spcAft>
              <a:buClr>
                <a:srgbClr val="D5E89A"/>
              </a:buClr>
              <a:buFont typeface="幼圆" panose="02010509060101010101"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Char char="•"/>
              <a:defRPr>
                <a:solidFill>
                  <a:schemeClr val="tx1"/>
                </a:solidFill>
                <a:latin typeface="Calibri" panose="020F0502020204030204" pitchFamily="3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eaLnBrk="1" hangingPunct="1">
              <a:lnSpc>
                <a:spcPct val="120000"/>
              </a:lnSpc>
              <a:spcBef>
                <a:spcPct val="0"/>
              </a:spcBef>
              <a:buFontTx/>
              <a:buNone/>
            </a:pPr>
            <a:r>
              <a:rPr lang="en-US" altLang="zh-CN" sz="2800" b="1" kern="0" dirty="0">
                <a:solidFill>
                  <a:schemeClr val="accent1"/>
                </a:solidFill>
                <a:latin typeface="+mn-lt"/>
                <a:ea typeface="微软雅黑" panose="020B0503020204020204" charset="-122"/>
                <a:sym typeface="+mn-ea"/>
              </a:rPr>
              <a:t> </a:t>
            </a:r>
            <a:endParaRPr lang="en-US" altLang="zh-CN" sz="2800" dirty="0">
              <a:solidFill>
                <a:schemeClr val="accent2"/>
              </a:solidFill>
              <a:latin typeface="+mn-lt"/>
              <a:ea typeface="+mj-ea"/>
              <a:cs typeface="+mj-cs"/>
            </a:endParaRPr>
          </a:p>
        </p:txBody>
      </p:sp>
      <p:sp>
        <p:nvSpPr>
          <p:cNvPr id="8" name="文本框 7"/>
          <p:cNvSpPr txBox="1"/>
          <p:nvPr/>
        </p:nvSpPr>
        <p:spPr>
          <a:xfrm>
            <a:off x="1438275" y="735965"/>
            <a:ext cx="2000869" cy="497957"/>
          </a:xfrm>
          <a:prstGeom prst="rect">
            <a:avLst/>
          </a:prstGeom>
          <a:noFill/>
        </p:spPr>
        <p:txBody>
          <a:bodyPr wrap="none" rtlCol="0">
            <a:spAutoFit/>
          </a:bodyPr>
          <a:lstStyle/>
          <a:p>
            <a:pPr algn="l" eaLnBrk="1" hangingPunct="1">
              <a:lnSpc>
                <a:spcPct val="120000"/>
              </a:lnSpc>
              <a:spcBef>
                <a:spcPct val="0"/>
              </a:spcBef>
              <a:buFontTx/>
              <a:buNone/>
            </a:pPr>
            <a:r>
              <a:rPr lang="en-US" altLang="zh-CN" sz="2400" b="1" kern="0" dirty="0" smtClean="0">
                <a:solidFill>
                  <a:srgbClr val="445469"/>
                </a:solidFill>
                <a:latin typeface="+mn-ea"/>
                <a:sym typeface="+mn-ea"/>
              </a:rPr>
              <a:t>C35</a:t>
            </a:r>
            <a:r>
              <a:rPr lang="zh-CN" altLang="en-US" sz="2400" b="1" kern="0" dirty="0" smtClean="0">
                <a:solidFill>
                  <a:srgbClr val="445469"/>
                </a:solidFill>
                <a:latin typeface="+mn-ea"/>
                <a:sym typeface="+mn-ea"/>
              </a:rPr>
              <a:t>传统架构</a:t>
            </a:r>
            <a:endParaRPr lang="en-US" altLang="zh-CN" sz="2400" b="1" kern="0" dirty="0">
              <a:solidFill>
                <a:srgbClr val="445469"/>
              </a:solidFill>
              <a:latin typeface="+mn-ea"/>
              <a:sym typeface="+mn-ea"/>
            </a:endParaRPr>
          </a:p>
        </p:txBody>
      </p:sp>
      <p:sp>
        <p:nvSpPr>
          <p:cNvPr id="9" name="Rectangle 51"/>
          <p:cNvSpPr/>
          <p:nvPr/>
        </p:nvSpPr>
        <p:spPr>
          <a:xfrm>
            <a:off x="1161415" y="555626"/>
            <a:ext cx="153670" cy="81407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cs typeface="+mn-ea"/>
              <a:sym typeface="+mn-lt"/>
            </a:endParaRPr>
          </a:p>
        </p:txBody>
      </p:sp>
      <p:pic>
        <p:nvPicPr>
          <p:cNvPr id="18" name="Picture 2" descr="https://ss0.baidu.com/6ONWsjip0QIZ8tyhnq/it/u=2540172336,1479157015&amp;fm=58&amp;s=D112C039C5B0BF92110BCCCC030060AB&amp;bpow=121&amp;bpoh=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77537" y="365125"/>
            <a:ext cx="1152525" cy="714375"/>
          </a:xfrm>
          <a:prstGeom prst="rect">
            <a:avLst/>
          </a:prstGeom>
          <a:noFill/>
          <a:extLst>
            <a:ext uri="{909E8E84-426E-40DD-AFC4-6F175D3DCCD1}">
              <a14:hiddenFill xmlns:a14="http://schemas.microsoft.com/office/drawing/2010/main">
                <a:solidFill>
                  <a:srgbClr val="FFFFFF"/>
                </a:solidFill>
              </a14:hiddenFill>
            </a:ext>
          </a:extLst>
        </p:spPr>
      </p:pic>
      <p:sp>
        <p:nvSpPr>
          <p:cNvPr id="52" name="Shape 1701"/>
          <p:cNvSpPr txBox="1"/>
          <p:nvPr/>
        </p:nvSpPr>
        <p:spPr>
          <a:xfrm>
            <a:off x="2501547" y="2101719"/>
            <a:ext cx="3137734" cy="410169"/>
          </a:xfrm>
          <a:prstGeom prst="rect">
            <a:avLst/>
          </a:prstGeom>
          <a:noFill/>
          <a:ln>
            <a:noFill/>
          </a:ln>
        </p:spPr>
        <p:txBody>
          <a:bodyPr lIns="121426" tIns="121426" rIns="121426" bIns="121426" anchor="t" anchorCtr="0">
            <a:noAutofit/>
          </a:bodyPr>
          <a:lstStyle/>
          <a:p>
            <a:pPr defTabSz="914082">
              <a:buClr>
                <a:srgbClr val="1D1D1C"/>
              </a:buClr>
              <a:buSzPct val="25000"/>
            </a:pPr>
            <a:r>
              <a:rPr lang="zh-CN" altLang="en-US" kern="0" dirty="0" smtClean="0">
                <a:latin typeface="Verdana" charset="0"/>
                <a:ea typeface="Verdana" charset="0"/>
                <a:cs typeface="Verdana" charset="0"/>
                <a:sym typeface="Arial"/>
              </a:rPr>
              <a:t>按时交付项目、不超预算</a:t>
            </a:r>
            <a:endParaRPr lang="en-US" kern="0" dirty="0">
              <a:latin typeface="Verdana" charset="0"/>
              <a:ea typeface="Verdana" charset="0"/>
              <a:cs typeface="Verdana" charset="0"/>
              <a:sym typeface="Arial"/>
            </a:endParaRPr>
          </a:p>
        </p:txBody>
      </p:sp>
      <p:grpSp>
        <p:nvGrpSpPr>
          <p:cNvPr id="53" name="Group 57"/>
          <p:cNvGrpSpPr/>
          <p:nvPr/>
        </p:nvGrpSpPr>
        <p:grpSpPr>
          <a:xfrm>
            <a:off x="2501545" y="2749791"/>
            <a:ext cx="3363195" cy="1607784"/>
            <a:chOff x="926775" y="2480157"/>
            <a:chExt cx="2886206" cy="1609276"/>
          </a:xfrm>
        </p:grpSpPr>
        <p:sp>
          <p:nvSpPr>
            <p:cNvPr id="54" name="Shape 1701"/>
            <p:cNvSpPr txBox="1"/>
            <p:nvPr/>
          </p:nvSpPr>
          <p:spPr>
            <a:xfrm>
              <a:off x="926777" y="2480157"/>
              <a:ext cx="2626048" cy="410549"/>
            </a:xfrm>
            <a:prstGeom prst="rect">
              <a:avLst/>
            </a:prstGeom>
            <a:noFill/>
            <a:ln>
              <a:noFill/>
            </a:ln>
          </p:spPr>
          <p:txBody>
            <a:bodyPr lIns="121450" tIns="121450" rIns="121450" bIns="121450" anchor="t" anchorCtr="0">
              <a:noAutofit/>
            </a:bodyPr>
            <a:lstStyle/>
            <a:p>
              <a:pPr defTabSz="914082">
                <a:buClr>
                  <a:srgbClr val="1D1D1C"/>
                </a:buClr>
                <a:buSzPct val="25000"/>
              </a:pPr>
              <a:r>
                <a:rPr lang="zh-CN" altLang="en-US" kern="0" dirty="0" smtClean="0">
                  <a:latin typeface="Verdana" charset="0"/>
                  <a:ea typeface="Verdana" charset="0"/>
                  <a:cs typeface="Verdana" charset="0"/>
                  <a:sym typeface="Arial"/>
                </a:rPr>
                <a:t>重用资产</a:t>
              </a:r>
              <a:endParaRPr lang="en-US" kern="0" dirty="0">
                <a:latin typeface="Verdana" charset="0"/>
                <a:ea typeface="Verdana" charset="0"/>
                <a:cs typeface="Verdana" charset="0"/>
                <a:sym typeface="Arial"/>
              </a:endParaRPr>
            </a:p>
          </p:txBody>
        </p:sp>
        <p:sp>
          <p:nvSpPr>
            <p:cNvPr id="55" name="Shape 1704"/>
            <p:cNvSpPr txBox="1"/>
            <p:nvPr/>
          </p:nvSpPr>
          <p:spPr>
            <a:xfrm>
              <a:off x="926775" y="3064728"/>
              <a:ext cx="2886206" cy="410549"/>
            </a:xfrm>
            <a:prstGeom prst="rect">
              <a:avLst/>
            </a:prstGeom>
            <a:noFill/>
            <a:ln>
              <a:noFill/>
            </a:ln>
          </p:spPr>
          <p:txBody>
            <a:bodyPr lIns="121450" tIns="121450" rIns="121450" bIns="121450" anchor="t" anchorCtr="0">
              <a:noAutofit/>
            </a:bodyPr>
            <a:lstStyle/>
            <a:p>
              <a:pPr defTabSz="914082">
                <a:buClr>
                  <a:srgbClr val="1D1D1C"/>
                </a:buClr>
                <a:buSzPct val="25000"/>
              </a:pPr>
              <a:r>
                <a:rPr lang="zh-CN" altLang="en-US" kern="0" dirty="0" smtClean="0">
                  <a:latin typeface="Verdana" charset="0"/>
                  <a:ea typeface="Verdana" charset="0"/>
                  <a:cs typeface="Verdana" charset="0"/>
                  <a:sym typeface="Arial"/>
                </a:rPr>
                <a:t>紧耦合造成系统脆弱</a:t>
              </a:r>
              <a:endParaRPr lang="en-US" kern="0" dirty="0">
                <a:latin typeface="Verdana" charset="0"/>
                <a:ea typeface="Verdana" charset="0"/>
                <a:cs typeface="Verdana" charset="0"/>
                <a:sym typeface="Arial"/>
              </a:endParaRPr>
            </a:p>
          </p:txBody>
        </p:sp>
        <p:sp>
          <p:nvSpPr>
            <p:cNvPr id="56" name="Shape 1707"/>
            <p:cNvSpPr txBox="1"/>
            <p:nvPr/>
          </p:nvSpPr>
          <p:spPr>
            <a:xfrm>
              <a:off x="926776" y="3678884"/>
              <a:ext cx="2180843" cy="410549"/>
            </a:xfrm>
            <a:prstGeom prst="rect">
              <a:avLst/>
            </a:prstGeom>
            <a:noFill/>
            <a:ln>
              <a:noFill/>
            </a:ln>
          </p:spPr>
          <p:txBody>
            <a:bodyPr lIns="121450" tIns="121450" rIns="121450" bIns="121450" anchor="t" anchorCtr="0">
              <a:noAutofit/>
            </a:bodyPr>
            <a:lstStyle/>
            <a:p>
              <a:pPr defTabSz="914082">
                <a:buClr>
                  <a:srgbClr val="1D1D1C"/>
                </a:buClr>
                <a:buSzPct val="25000"/>
              </a:pPr>
              <a:r>
                <a:rPr lang="zh-CN" altLang="en-US" kern="0" dirty="0" smtClean="0">
                  <a:latin typeface="Verdana" charset="0"/>
                  <a:ea typeface="Verdana" charset="0"/>
                  <a:cs typeface="Verdana" charset="0"/>
                  <a:sym typeface="Arial"/>
                </a:rPr>
                <a:t>难于管理、治理，无流程可视性</a:t>
              </a:r>
              <a:endParaRPr lang="en-US" kern="0" dirty="0">
                <a:latin typeface="Verdana" charset="0"/>
                <a:ea typeface="Verdana" charset="0"/>
                <a:cs typeface="Verdana" charset="0"/>
                <a:sym typeface="Arial"/>
              </a:endParaRPr>
            </a:p>
          </p:txBody>
        </p:sp>
      </p:grpSp>
      <p:pic>
        <p:nvPicPr>
          <p:cNvPr id="57"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65976" y="2215598"/>
            <a:ext cx="368300" cy="368300"/>
          </a:xfrm>
          <a:prstGeom prst="rect">
            <a:avLst/>
          </a:prstGeom>
        </p:spPr>
      </p:pic>
      <p:pic>
        <p:nvPicPr>
          <p:cNvPr id="58"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65976" y="2805101"/>
            <a:ext cx="368300" cy="368300"/>
          </a:xfrm>
          <a:prstGeom prst="rect">
            <a:avLst/>
          </a:prstGeom>
        </p:spPr>
      </p:pic>
      <p:pic>
        <p:nvPicPr>
          <p:cNvPr id="59" name="Picture 6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65976" y="3394607"/>
            <a:ext cx="368300" cy="368300"/>
          </a:xfrm>
          <a:prstGeom prst="rect">
            <a:avLst/>
          </a:prstGeom>
        </p:spPr>
      </p:pic>
      <p:pic>
        <p:nvPicPr>
          <p:cNvPr id="60" name="Picture 7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65976" y="3984113"/>
            <a:ext cx="368300" cy="368300"/>
          </a:xfrm>
          <a:prstGeom prst="rect">
            <a:avLst/>
          </a:prstGeom>
        </p:spPr>
      </p:pic>
      <p:sp>
        <p:nvSpPr>
          <p:cNvPr id="61" name="Shape 1707"/>
          <p:cNvSpPr txBox="1"/>
          <p:nvPr/>
        </p:nvSpPr>
        <p:spPr>
          <a:xfrm>
            <a:off x="2501546" y="4499816"/>
            <a:ext cx="2989171" cy="410168"/>
          </a:xfrm>
          <a:prstGeom prst="rect">
            <a:avLst/>
          </a:prstGeom>
          <a:noFill/>
          <a:ln>
            <a:noFill/>
          </a:ln>
        </p:spPr>
        <p:txBody>
          <a:bodyPr lIns="121426" tIns="121426" rIns="121426" bIns="121426" anchor="t" anchorCtr="0">
            <a:noAutofit/>
          </a:bodyPr>
          <a:lstStyle/>
          <a:p>
            <a:pPr defTabSz="914082">
              <a:buClr>
                <a:srgbClr val="1D1D1C"/>
              </a:buClr>
              <a:buSzPct val="25000"/>
            </a:pPr>
            <a:r>
              <a:rPr lang="zh-CN" altLang="en-US" kern="0" dirty="0" smtClean="0">
                <a:latin typeface="Verdana" charset="0"/>
                <a:ea typeface="Verdana" charset="0"/>
                <a:cs typeface="Verdana" charset="0"/>
                <a:sym typeface="Arial"/>
              </a:rPr>
              <a:t>满足业务需求</a:t>
            </a:r>
            <a:endParaRPr lang="en-US" kern="0" dirty="0">
              <a:latin typeface="Verdana" charset="0"/>
              <a:ea typeface="Verdana" charset="0"/>
              <a:cs typeface="Verdana" charset="0"/>
              <a:sym typeface="Arial"/>
            </a:endParaRPr>
          </a:p>
        </p:txBody>
      </p:sp>
      <p:sp>
        <p:nvSpPr>
          <p:cNvPr id="62" name="Isosceles Triangle 6"/>
          <p:cNvSpPr/>
          <p:nvPr/>
        </p:nvSpPr>
        <p:spPr>
          <a:xfrm>
            <a:off x="1965976" y="4607878"/>
            <a:ext cx="368300" cy="317500"/>
          </a:xfrm>
          <a:prstGeom prst="triangle">
            <a:avLst/>
          </a:prstGeom>
          <a:solidFill>
            <a:schemeClr val="bg1"/>
          </a:solidFill>
          <a:ln w="28575" cmpd="sng">
            <a:solidFill>
              <a:srgbClr val="FFC60B"/>
            </a:solidFill>
          </a:ln>
          <a:effectLst/>
        </p:spPr>
        <p:style>
          <a:lnRef idx="1">
            <a:schemeClr val="accent1"/>
          </a:lnRef>
          <a:fillRef idx="3">
            <a:schemeClr val="accent1"/>
          </a:fillRef>
          <a:effectRef idx="2">
            <a:schemeClr val="accent1"/>
          </a:effectRef>
          <a:fontRef idx="minor">
            <a:schemeClr val="lt1"/>
          </a:fontRef>
        </p:style>
        <p:txBody>
          <a:bodyPr lIns="0" tIns="0" rIns="0" bIns="91422" spcCol="0" rtlCol="0" anchor="ctr" anchorCtr="1">
            <a:noAutofit/>
          </a:bodyPr>
          <a:lstStyle/>
          <a:p>
            <a:pPr algn="ctr"/>
            <a:r>
              <a:rPr lang="en-US" sz="1200" b="1" dirty="0">
                <a:solidFill>
                  <a:srgbClr val="FFC60B"/>
                </a:solidFill>
              </a:rPr>
              <a:t>?</a:t>
            </a:r>
          </a:p>
        </p:txBody>
      </p:sp>
      <p:grpSp>
        <p:nvGrpSpPr>
          <p:cNvPr id="89" name="组合 88"/>
          <p:cNvGrpSpPr/>
          <p:nvPr/>
        </p:nvGrpSpPr>
        <p:grpSpPr>
          <a:xfrm>
            <a:off x="6275849" y="1630927"/>
            <a:ext cx="5321791" cy="4617720"/>
            <a:chOff x="1" y="0"/>
            <a:chExt cx="4068000" cy="3943748"/>
          </a:xfrm>
        </p:grpSpPr>
        <p:sp>
          <p:nvSpPr>
            <p:cNvPr id="90" name="矩形 89"/>
            <p:cNvSpPr/>
            <p:nvPr/>
          </p:nvSpPr>
          <p:spPr>
            <a:xfrm>
              <a:off x="1" y="1143001"/>
              <a:ext cx="4068000" cy="2000251"/>
            </a:xfrm>
            <a:prstGeom prst="rect">
              <a:avLst/>
            </a:prstGeom>
            <a:solidFill>
              <a:sysClr val="window" lastClr="FFFFFF">
                <a:lumMod val="75000"/>
              </a:sysClr>
            </a:solidFill>
            <a:ln w="25400" cap="flat" cmpd="sng" algn="ctr">
              <a:noFill/>
              <a:prstDash val="solid"/>
            </a:ln>
            <a:effectLst/>
          </p:spPr>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endParaRPr>
            </a:p>
          </p:txBody>
        </p:sp>
        <p:sp>
          <p:nvSpPr>
            <p:cNvPr id="91" name="矩形 90"/>
            <p:cNvSpPr/>
            <p:nvPr/>
          </p:nvSpPr>
          <p:spPr>
            <a:xfrm>
              <a:off x="947187" y="3496114"/>
              <a:ext cx="1927399" cy="447634"/>
            </a:xfrm>
            <a:prstGeom prst="rect">
              <a:avLst/>
            </a:prstGeom>
            <a:solidFill>
              <a:sysClr val="window" lastClr="FFFFFF">
                <a:lumMod val="75000"/>
              </a:sys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rPr>
                <a:t>Hub Service C35 Service </a:t>
              </a:r>
              <a:endParaRPr kumimoji="0" lang="zh-CN" altLang="en-US" sz="1400" b="1"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endParaRPr>
            </a:p>
          </p:txBody>
        </p:sp>
        <p:sp>
          <p:nvSpPr>
            <p:cNvPr id="92" name="矩形 91"/>
            <p:cNvSpPr/>
            <p:nvPr/>
          </p:nvSpPr>
          <p:spPr>
            <a:xfrm>
              <a:off x="1460310" y="0"/>
              <a:ext cx="900000" cy="252000"/>
            </a:xfrm>
            <a:prstGeom prst="rect">
              <a:avLst/>
            </a:prstGeom>
            <a:solidFill>
              <a:srgbClr val="1F497D">
                <a:lumMod val="40000"/>
                <a:lumOff val="6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rPr>
                <a:t>SMP C35</a:t>
              </a:r>
              <a:endParaRPr kumimoji="0" lang="zh-CN" altLang="en-US" sz="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sp>
          <p:nvSpPr>
            <p:cNvPr id="93" name="矩形 92"/>
            <p:cNvSpPr/>
            <p:nvPr/>
          </p:nvSpPr>
          <p:spPr>
            <a:xfrm>
              <a:off x="185433" y="681911"/>
              <a:ext cx="3600000" cy="163325"/>
            </a:xfrm>
            <a:prstGeom prst="rect">
              <a:avLst/>
            </a:prstGeom>
            <a:solidFill>
              <a:srgbClr val="1F497D">
                <a:lumMod val="60000"/>
                <a:lumOff val="40000"/>
              </a:srgbClr>
            </a:solidFill>
            <a:ln w="3175" cap="flat" cmpd="sng" algn="ctr">
              <a:solidFill>
                <a:srgbClr val="1F497D">
                  <a:lumMod val="60000"/>
                  <a:lumOff val="40000"/>
                </a:srgbClr>
              </a:solid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rPr>
                <a:t>Restful API</a:t>
              </a:r>
              <a:endParaRPr kumimoji="0" lang="zh-CN" altLang="en-US" sz="12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endParaRPr>
            </a:p>
          </p:txBody>
        </p:sp>
        <p:grpSp>
          <p:nvGrpSpPr>
            <p:cNvPr id="94" name="组合 93"/>
            <p:cNvGrpSpPr/>
            <p:nvPr/>
          </p:nvGrpSpPr>
          <p:grpSpPr>
            <a:xfrm>
              <a:off x="981076" y="2171700"/>
              <a:ext cx="1830144" cy="815140"/>
              <a:chOff x="981075" y="2171699"/>
              <a:chExt cx="2209800" cy="1079176"/>
            </a:xfrm>
          </p:grpSpPr>
          <p:sp>
            <p:nvSpPr>
              <p:cNvPr id="112" name="圆角矩形 111"/>
              <p:cNvSpPr/>
              <p:nvPr/>
            </p:nvSpPr>
            <p:spPr>
              <a:xfrm>
                <a:off x="981075" y="2171699"/>
                <a:ext cx="2209800" cy="1079176"/>
              </a:xfrm>
              <a:prstGeom prst="roundRect">
                <a:avLst/>
              </a:prstGeom>
              <a:solidFill>
                <a:srgbClr val="4F81BD">
                  <a:lumMod val="20000"/>
                  <a:lumOff val="80000"/>
                </a:srgbClr>
              </a:solidFill>
              <a:ln w="9525" cap="flat" cmpd="sng" algn="ctr">
                <a:noFill/>
                <a:prstDash val="solid"/>
              </a:ln>
              <a:effectLst>
                <a:outerShdw blurRad="40000" dist="23000" dir="5400000" rotWithShape="0">
                  <a:srgbClr val="000000">
                    <a:alpha val="35000"/>
                  </a:srgbClr>
                </a:outerShdw>
              </a:effectLst>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FF0000"/>
                    </a:solidFill>
                    <a:effectLst/>
                    <a:uLnTx/>
                    <a:uFillTx/>
                    <a:latin typeface="Calibri" panose="020F0502020204030204"/>
                    <a:ea typeface="宋体" panose="02010600030101010101" pitchFamily="2" charset="-122"/>
                  </a:rPr>
                  <a:t>C35 Service</a:t>
                </a:r>
                <a:endParaRPr kumimoji="0" lang="zh-CN" altLang="en-US" sz="1200" b="0" i="0" u="none" strike="noStrike" kern="0" cap="none" spc="0" normalizeH="0" baseline="0" noProof="0">
                  <a:ln>
                    <a:noFill/>
                  </a:ln>
                  <a:solidFill>
                    <a:srgbClr val="FF0000"/>
                  </a:solidFill>
                  <a:effectLst/>
                  <a:uLnTx/>
                  <a:uFillTx/>
                  <a:latin typeface="Calibri" panose="020F0502020204030204"/>
                  <a:ea typeface="宋体" panose="02010600030101010101" pitchFamily="2" charset="-122"/>
                </a:endParaRPr>
              </a:p>
            </p:txBody>
          </p:sp>
          <p:sp>
            <p:nvSpPr>
              <p:cNvPr id="113" name="矩形 112"/>
              <p:cNvSpPr/>
              <p:nvPr/>
            </p:nvSpPr>
            <p:spPr>
              <a:xfrm>
                <a:off x="1229807" y="2277237"/>
                <a:ext cx="1686763" cy="358096"/>
              </a:xfrm>
              <a:prstGeom prst="rect">
                <a:avLst/>
              </a:prstGeom>
              <a:solidFill>
                <a:srgbClr val="1F497D">
                  <a:lumMod val="40000"/>
                  <a:lumOff val="6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rPr>
                  <a:t>Fixlength conversion</a:t>
                </a:r>
                <a:endParaRPr kumimoji="0" lang="zh-CN" altLang="en-US" sz="10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endParaRPr>
              </a:p>
            </p:txBody>
          </p:sp>
          <p:sp>
            <p:nvSpPr>
              <p:cNvPr id="114" name="矩形 113"/>
              <p:cNvSpPr/>
              <p:nvPr/>
            </p:nvSpPr>
            <p:spPr>
              <a:xfrm>
                <a:off x="1199860" y="2801275"/>
                <a:ext cx="1756632" cy="349363"/>
              </a:xfrm>
              <a:prstGeom prst="rect">
                <a:avLst/>
              </a:prstGeom>
              <a:solidFill>
                <a:srgbClr val="1F497D">
                  <a:lumMod val="40000"/>
                  <a:lumOff val="6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rPr>
                  <a:t>Call MQ Request Hub</a:t>
                </a:r>
                <a:endParaRPr kumimoji="0" lang="zh-CN" altLang="en-US" sz="10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endParaRPr>
              </a:p>
            </p:txBody>
          </p:sp>
        </p:grpSp>
        <p:cxnSp>
          <p:nvCxnSpPr>
            <p:cNvPr id="95" name="直接连接符 94"/>
            <p:cNvCxnSpPr>
              <a:stCxn id="113" idx="2"/>
              <a:endCxn id="114" idx="0"/>
            </p:cNvCxnSpPr>
            <p:nvPr/>
          </p:nvCxnSpPr>
          <p:spPr>
            <a:xfrm>
              <a:off x="1885558" y="2521899"/>
              <a:ext cx="4132" cy="125342"/>
            </a:xfrm>
            <a:prstGeom prst="line">
              <a:avLst/>
            </a:prstGeom>
            <a:noFill/>
            <a:ln w="9525" cap="flat" cmpd="sng" algn="ctr">
              <a:solidFill>
                <a:sysClr val="window" lastClr="FFFFFF">
                  <a:lumMod val="65000"/>
                </a:sysClr>
              </a:solidFill>
              <a:prstDash val="sysDash"/>
            </a:ln>
            <a:effectLst/>
          </p:spPr>
        </p:cxnSp>
        <p:sp>
          <p:nvSpPr>
            <p:cNvPr id="96" name="矩形 95"/>
            <p:cNvSpPr/>
            <p:nvPr/>
          </p:nvSpPr>
          <p:spPr>
            <a:xfrm>
              <a:off x="1250715" y="3334449"/>
              <a:ext cx="1291523" cy="172495"/>
            </a:xfrm>
            <a:prstGeom prst="rect">
              <a:avLst/>
            </a:prstGeom>
            <a:solidFill>
              <a:srgbClr val="F79646">
                <a:lumMod val="60000"/>
                <a:lumOff val="4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rPr>
                <a:t>Request/Reply MQ</a:t>
              </a:r>
              <a:endParaRPr kumimoji="0" lang="zh-CN" altLang="en-US" sz="10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endParaRPr>
            </a:p>
          </p:txBody>
        </p:sp>
        <p:sp>
          <p:nvSpPr>
            <p:cNvPr id="97" name="矩形 96"/>
            <p:cNvSpPr/>
            <p:nvPr/>
          </p:nvSpPr>
          <p:spPr>
            <a:xfrm>
              <a:off x="1260712" y="521121"/>
              <a:ext cx="1291523" cy="172495"/>
            </a:xfrm>
            <a:prstGeom prst="rect">
              <a:avLst/>
            </a:prstGeom>
            <a:solidFill>
              <a:srgbClr val="F79646">
                <a:lumMod val="60000"/>
                <a:lumOff val="4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rPr>
                <a:t>Gateway(F5)</a:t>
              </a:r>
              <a:endParaRPr kumimoji="0" lang="zh-CN" altLang="en-US" sz="10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endParaRPr>
            </a:p>
          </p:txBody>
        </p:sp>
        <p:cxnSp>
          <p:nvCxnSpPr>
            <p:cNvPr id="98" name="直接连接符 97"/>
            <p:cNvCxnSpPr>
              <a:stCxn id="112" idx="2"/>
              <a:endCxn id="96" idx="0"/>
            </p:cNvCxnSpPr>
            <p:nvPr/>
          </p:nvCxnSpPr>
          <p:spPr>
            <a:xfrm>
              <a:off x="1896147" y="2986839"/>
              <a:ext cx="329" cy="347609"/>
            </a:xfrm>
            <a:prstGeom prst="line">
              <a:avLst/>
            </a:prstGeom>
            <a:noFill/>
            <a:ln w="19050" cap="flat" cmpd="sng" algn="ctr">
              <a:solidFill>
                <a:srgbClr val="4F81BD">
                  <a:shade val="95000"/>
                  <a:satMod val="105000"/>
                </a:srgbClr>
              </a:solidFill>
              <a:prstDash val="solid"/>
            </a:ln>
            <a:effectLst/>
          </p:spPr>
        </p:cxnSp>
        <p:sp>
          <p:nvSpPr>
            <p:cNvPr id="99" name="矩形 98"/>
            <p:cNvSpPr/>
            <p:nvPr/>
          </p:nvSpPr>
          <p:spPr>
            <a:xfrm>
              <a:off x="533401" y="1421191"/>
              <a:ext cx="720000" cy="252000"/>
            </a:xfrm>
            <a:prstGeom prst="rect">
              <a:avLst/>
            </a:prstGeom>
            <a:solidFill>
              <a:srgbClr val="1F497D">
                <a:lumMod val="40000"/>
                <a:lumOff val="6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sysClr val="windowText" lastClr="000000"/>
                  </a:solidFill>
                  <a:effectLst/>
                  <a:uLnTx/>
                  <a:uFillTx/>
                  <a:latin typeface="Calibri" panose="020F0502020204030204"/>
                  <a:ea typeface="宋体" panose="02010600030101010101" pitchFamily="2" charset="-122"/>
                </a:rPr>
                <a:t>Short English Full Name</a:t>
              </a:r>
              <a:endParaRPr kumimoji="0" lang="zh-CN" altLang="en-US" sz="700" b="0" i="0" u="none" strike="noStrike" kern="0" cap="none" spc="0" normalizeH="0" baseline="0" noProof="0" dirty="0">
                <a:ln>
                  <a:noFill/>
                </a:ln>
                <a:solidFill>
                  <a:sysClr val="windowText" lastClr="000000"/>
                </a:solidFill>
                <a:effectLst/>
                <a:uLnTx/>
                <a:uFillTx/>
                <a:latin typeface="Calibri" panose="020F0502020204030204"/>
                <a:ea typeface="宋体" panose="02010600030101010101" pitchFamily="2" charset="-122"/>
              </a:endParaRPr>
            </a:p>
          </p:txBody>
        </p:sp>
        <p:cxnSp>
          <p:nvCxnSpPr>
            <p:cNvPr id="100" name="直接箭头连接符 99"/>
            <p:cNvCxnSpPr>
              <a:stCxn id="93" idx="2"/>
              <a:endCxn id="99" idx="0"/>
            </p:cNvCxnSpPr>
            <p:nvPr/>
          </p:nvCxnSpPr>
          <p:spPr>
            <a:xfrm flipH="1">
              <a:off x="893401" y="845236"/>
              <a:ext cx="1092032" cy="575955"/>
            </a:xfrm>
            <a:prstGeom prst="straightConnector1">
              <a:avLst/>
            </a:prstGeom>
            <a:noFill/>
            <a:ln w="19050" cap="flat" cmpd="sng" algn="ctr">
              <a:solidFill>
                <a:srgbClr val="4F81BD"/>
              </a:solidFill>
              <a:prstDash val="solid"/>
              <a:tailEnd type="triangle"/>
            </a:ln>
            <a:effectLst/>
          </p:spPr>
        </p:cxnSp>
        <p:cxnSp>
          <p:nvCxnSpPr>
            <p:cNvPr id="101" name="直接箭头连接符 100"/>
            <p:cNvCxnSpPr>
              <a:stCxn id="99" idx="2"/>
              <a:endCxn id="112" idx="0"/>
            </p:cNvCxnSpPr>
            <p:nvPr/>
          </p:nvCxnSpPr>
          <p:spPr>
            <a:xfrm>
              <a:off x="893401" y="1673192"/>
              <a:ext cx="1002747" cy="498508"/>
            </a:xfrm>
            <a:prstGeom prst="straightConnector1">
              <a:avLst/>
            </a:prstGeom>
            <a:noFill/>
            <a:ln w="19050" cap="flat" cmpd="sng" algn="ctr">
              <a:solidFill>
                <a:srgbClr val="4F81BD"/>
              </a:solidFill>
              <a:prstDash val="solid"/>
              <a:tailEnd type="triangle"/>
            </a:ln>
            <a:effectLst/>
          </p:spPr>
        </p:cxnSp>
        <p:cxnSp>
          <p:nvCxnSpPr>
            <p:cNvPr id="102" name="直接连接符 101"/>
            <p:cNvCxnSpPr>
              <a:stCxn id="97" idx="0"/>
              <a:endCxn id="92" idx="2"/>
            </p:cNvCxnSpPr>
            <p:nvPr/>
          </p:nvCxnSpPr>
          <p:spPr>
            <a:xfrm flipV="1">
              <a:off x="1906473" y="252000"/>
              <a:ext cx="3836" cy="269121"/>
            </a:xfrm>
            <a:prstGeom prst="line">
              <a:avLst/>
            </a:prstGeom>
            <a:noFill/>
            <a:ln w="19050" cap="flat" cmpd="sng" algn="ctr">
              <a:solidFill>
                <a:srgbClr val="4F81BD">
                  <a:shade val="95000"/>
                  <a:satMod val="105000"/>
                </a:srgbClr>
              </a:solidFill>
              <a:prstDash val="solid"/>
            </a:ln>
            <a:effectLst/>
          </p:spPr>
        </p:cxnSp>
        <p:cxnSp>
          <p:nvCxnSpPr>
            <p:cNvPr id="103" name="直接箭头连接符 102"/>
            <p:cNvCxnSpPr>
              <a:stCxn id="112" idx="0"/>
              <a:endCxn id="110" idx="2"/>
            </p:cNvCxnSpPr>
            <p:nvPr/>
          </p:nvCxnSpPr>
          <p:spPr>
            <a:xfrm flipV="1">
              <a:off x="1896146" y="1924051"/>
              <a:ext cx="1056603" cy="247649"/>
            </a:xfrm>
            <a:prstGeom prst="straightConnector1">
              <a:avLst/>
            </a:prstGeom>
            <a:noFill/>
            <a:ln w="19050" cap="flat" cmpd="sng" algn="ctr">
              <a:solidFill>
                <a:srgbClr val="4F81BD"/>
              </a:solidFill>
              <a:prstDash val="solid"/>
              <a:tailEnd type="triangle"/>
            </a:ln>
            <a:effectLst/>
          </p:spPr>
        </p:cxnSp>
        <p:grpSp>
          <p:nvGrpSpPr>
            <p:cNvPr id="104" name="组合 103"/>
            <p:cNvGrpSpPr/>
            <p:nvPr/>
          </p:nvGrpSpPr>
          <p:grpSpPr>
            <a:xfrm>
              <a:off x="2057399" y="1227516"/>
              <a:ext cx="1790698" cy="696535"/>
              <a:chOff x="2057400" y="1227515"/>
              <a:chExt cx="1790699" cy="696535"/>
            </a:xfrm>
          </p:grpSpPr>
          <p:sp>
            <p:nvSpPr>
              <p:cNvPr id="107" name="矩形 106"/>
              <p:cNvSpPr/>
              <p:nvPr/>
            </p:nvSpPr>
            <p:spPr>
              <a:xfrm>
                <a:off x="2154699" y="1627567"/>
                <a:ext cx="720000" cy="252000"/>
              </a:xfrm>
              <a:prstGeom prst="rect">
                <a:avLst/>
              </a:prstGeom>
              <a:solidFill>
                <a:srgbClr val="1F497D">
                  <a:lumMod val="40000"/>
                  <a:lumOff val="6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rPr>
                  <a:t>EN/Pingying Full Name</a:t>
                </a:r>
                <a:endParaRPr kumimoji="0" lang="zh-CN" altLang="en-US" sz="7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sp>
            <p:nvSpPr>
              <p:cNvPr id="108" name="矩形 107"/>
              <p:cNvSpPr/>
              <p:nvPr/>
            </p:nvSpPr>
            <p:spPr>
              <a:xfrm>
                <a:off x="3027261" y="1624392"/>
                <a:ext cx="720000" cy="252000"/>
              </a:xfrm>
              <a:prstGeom prst="rect">
                <a:avLst/>
              </a:prstGeom>
              <a:solidFill>
                <a:srgbClr val="1F497D">
                  <a:lumMod val="40000"/>
                  <a:lumOff val="6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rPr>
                  <a:t>Chinese Names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rPr>
                  <a:t>(if Applicable)</a:t>
                </a:r>
                <a:endParaRPr kumimoji="0" lang="zh-CN" altLang="en-US" sz="7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sp>
            <p:nvSpPr>
              <p:cNvPr id="109" name="矩形 108"/>
              <p:cNvSpPr/>
              <p:nvPr/>
            </p:nvSpPr>
            <p:spPr>
              <a:xfrm>
                <a:off x="2596587" y="1227515"/>
                <a:ext cx="720000" cy="252000"/>
              </a:xfrm>
              <a:prstGeom prst="rect">
                <a:avLst/>
              </a:prstGeom>
              <a:solidFill>
                <a:srgbClr val="1F497D">
                  <a:lumMod val="40000"/>
                  <a:lumOff val="6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rPr>
                  <a:t>ID Card Number</a:t>
                </a:r>
                <a:r>
                  <a:rPr kumimoji="0" lang="en-US" altLang="zh-CN" sz="700" b="0" i="0" u="none" strike="noStrike" kern="0" cap="none" spc="0" normalizeH="0" baseline="0" noProof="0">
                    <a:ln>
                      <a:noFill/>
                    </a:ln>
                    <a:solidFill>
                      <a:srgbClr val="1F497D"/>
                    </a:solidFill>
                    <a:effectLst/>
                    <a:uLnTx/>
                    <a:uFillTx/>
                    <a:latin typeface="Calibri" panose="020F0502020204030204"/>
                    <a:ea typeface="宋体" panose="02010600030101010101" pitchFamily="2" charset="-122"/>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rPr>
                  <a:t>(Only for RCC)</a:t>
                </a:r>
                <a:endParaRPr kumimoji="0" lang="zh-CN" altLang="en-US" sz="7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sp>
            <p:nvSpPr>
              <p:cNvPr id="110" name="圆角矩形 109"/>
              <p:cNvSpPr/>
              <p:nvPr/>
            </p:nvSpPr>
            <p:spPr>
              <a:xfrm>
                <a:off x="2057400" y="1581149"/>
                <a:ext cx="1790699" cy="342901"/>
              </a:xfrm>
              <a:prstGeom prst="roundRect">
                <a:avLst/>
              </a:prstGeom>
              <a:noFill/>
              <a:ln w="25400" cap="flat" cmpd="sng" algn="ctr">
                <a:solidFill>
                  <a:srgbClr val="4F81BD">
                    <a:shade val="50000"/>
                  </a:srgbClr>
                </a:solidFill>
                <a:prstDash val="sysDot"/>
              </a:ln>
              <a:effectLst/>
            </p:spPr>
            <p:txBody>
              <a:bodyPr wrap="square" rtlCol="0" anchor="t"/>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endParaRPr>
              </a:p>
            </p:txBody>
          </p:sp>
          <p:cxnSp>
            <p:nvCxnSpPr>
              <p:cNvPr id="111" name="直接箭头连接符 110"/>
              <p:cNvCxnSpPr>
                <a:stCxn id="110" idx="0"/>
                <a:endCxn id="109" idx="2"/>
              </p:cNvCxnSpPr>
              <p:nvPr/>
            </p:nvCxnSpPr>
            <p:spPr>
              <a:xfrm flipV="1">
                <a:off x="2952750" y="1479515"/>
                <a:ext cx="3837" cy="101634"/>
              </a:xfrm>
              <a:prstGeom prst="straightConnector1">
                <a:avLst/>
              </a:prstGeom>
              <a:noFill/>
              <a:ln w="19050" cap="flat" cmpd="sng" algn="ctr">
                <a:solidFill>
                  <a:srgbClr val="4F81BD"/>
                </a:solidFill>
                <a:prstDash val="solid"/>
                <a:tailEnd type="triangle"/>
              </a:ln>
              <a:effectLst/>
            </p:spPr>
          </p:cxnSp>
        </p:grpSp>
        <p:cxnSp>
          <p:nvCxnSpPr>
            <p:cNvPr id="105" name="直接箭头连接符 104"/>
            <p:cNvCxnSpPr>
              <a:stCxn id="109" idx="0"/>
              <a:endCxn id="93" idx="2"/>
            </p:cNvCxnSpPr>
            <p:nvPr/>
          </p:nvCxnSpPr>
          <p:spPr>
            <a:xfrm flipH="1" flipV="1">
              <a:off x="1985432" y="845237"/>
              <a:ext cx="971155" cy="382280"/>
            </a:xfrm>
            <a:prstGeom prst="straightConnector1">
              <a:avLst/>
            </a:prstGeom>
            <a:noFill/>
            <a:ln w="19050" cap="flat" cmpd="sng" algn="ctr">
              <a:solidFill>
                <a:srgbClr val="4F81BD"/>
              </a:solidFill>
              <a:prstDash val="solid"/>
              <a:tailEnd type="triangle"/>
            </a:ln>
            <a:effectLst/>
          </p:spPr>
        </p:cxnSp>
        <p:cxnSp>
          <p:nvCxnSpPr>
            <p:cNvPr id="106" name="直接连接符 105"/>
            <p:cNvCxnSpPr>
              <a:stCxn id="107" idx="3"/>
              <a:endCxn id="108" idx="1"/>
            </p:cNvCxnSpPr>
            <p:nvPr/>
          </p:nvCxnSpPr>
          <p:spPr>
            <a:xfrm flipV="1">
              <a:off x="2874699" y="1750392"/>
              <a:ext cx="152562" cy="3175"/>
            </a:xfrm>
            <a:prstGeom prst="line">
              <a:avLst/>
            </a:prstGeom>
            <a:noFill/>
            <a:ln w="19050" cap="flat" cmpd="sng" algn="ctr">
              <a:solidFill>
                <a:srgbClr val="4F81BD">
                  <a:shade val="95000"/>
                  <a:satMod val="105000"/>
                </a:srgbClr>
              </a:solidFill>
              <a:prstDash val="solid"/>
            </a:ln>
            <a:effectLst/>
          </p:spPr>
        </p:cxnSp>
      </p:grpSp>
    </p:spTree>
    <p:custDataLst>
      <p:tags r:id="rId1"/>
    </p:custDataLst>
    <p:extLst>
      <p:ext uri="{BB962C8B-B14F-4D97-AF65-F5344CB8AC3E}">
        <p14:creationId xmlns:p14="http://schemas.microsoft.com/office/powerpoint/2010/main" val="3309788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1438275" y="735965"/>
            <a:ext cx="2000869" cy="497957"/>
          </a:xfrm>
          <a:prstGeom prst="rect">
            <a:avLst/>
          </a:prstGeom>
          <a:noFill/>
        </p:spPr>
        <p:txBody>
          <a:bodyPr wrap="none" rtlCol="0">
            <a:spAutoFit/>
          </a:bodyPr>
          <a:lstStyle/>
          <a:p>
            <a:pPr algn="l" eaLnBrk="1" hangingPunct="1">
              <a:lnSpc>
                <a:spcPct val="120000"/>
              </a:lnSpc>
              <a:spcBef>
                <a:spcPct val="0"/>
              </a:spcBef>
              <a:buFontTx/>
              <a:buNone/>
            </a:pPr>
            <a:r>
              <a:rPr lang="en-US" altLang="zh-CN" sz="2400" b="1" kern="0" dirty="0" smtClean="0">
                <a:solidFill>
                  <a:srgbClr val="445469"/>
                </a:solidFill>
                <a:latin typeface="+mn-ea"/>
                <a:sym typeface="+mn-ea"/>
              </a:rPr>
              <a:t>C35</a:t>
            </a:r>
            <a:r>
              <a:rPr lang="zh-CN" altLang="en-US" sz="2400" b="1" kern="0" dirty="0" smtClean="0">
                <a:solidFill>
                  <a:srgbClr val="445469"/>
                </a:solidFill>
                <a:latin typeface="+mn-ea"/>
                <a:sym typeface="+mn-ea"/>
              </a:rPr>
              <a:t>服务升级</a:t>
            </a:r>
            <a:endParaRPr lang="en-US" altLang="zh-CN" sz="2400" b="1" kern="0" dirty="0">
              <a:solidFill>
                <a:srgbClr val="445469"/>
              </a:solidFill>
              <a:latin typeface="+mn-ea"/>
              <a:sym typeface="+mn-ea"/>
            </a:endParaRPr>
          </a:p>
        </p:txBody>
      </p:sp>
      <p:sp>
        <p:nvSpPr>
          <p:cNvPr id="44" name="Rectangle 51"/>
          <p:cNvSpPr/>
          <p:nvPr/>
        </p:nvSpPr>
        <p:spPr>
          <a:xfrm>
            <a:off x="1161415" y="555626"/>
            <a:ext cx="153670" cy="81407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cs typeface="+mn-ea"/>
              <a:sym typeface="+mn-lt"/>
            </a:endParaRPr>
          </a:p>
        </p:txBody>
      </p:sp>
      <p:pic>
        <p:nvPicPr>
          <p:cNvPr id="45" name="Picture 2" descr="https://ss0.baidu.com/6ONWsjip0QIZ8tyhnq/it/u=2540172336,1479157015&amp;fm=58&amp;s=D112C039C5B0BF92110BCCCC030060AB&amp;bpow=121&amp;bpoh=7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7537" y="365125"/>
            <a:ext cx="1152525" cy="71437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8147820" y="2161180"/>
            <a:ext cx="2727464" cy="4398088"/>
            <a:chOff x="8438047" y="2092984"/>
            <a:chExt cx="2727464" cy="4398088"/>
          </a:xfrm>
        </p:grpSpPr>
        <p:sp>
          <p:nvSpPr>
            <p:cNvPr id="259" name="TextBox 272"/>
            <p:cNvSpPr txBox="1"/>
            <p:nvPr/>
          </p:nvSpPr>
          <p:spPr>
            <a:xfrm>
              <a:off x="8481524" y="2092984"/>
              <a:ext cx="2665547" cy="169277"/>
            </a:xfrm>
            <a:prstGeom prst="rect">
              <a:avLst/>
            </a:prstGeom>
            <a:noFill/>
            <a:ln>
              <a:noFill/>
            </a:ln>
            <a:extLs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defTabSz="914400" eaLnBrk="1" fontAlgn="auto" latinLnBrk="0" hangingPunct="1">
                <a:lnSpc>
                  <a:spcPct val="100000"/>
                </a:lnSpc>
                <a:spcBef>
                  <a:spcPts val="0"/>
                </a:spcBef>
                <a:spcAft>
                  <a:spcPts val="0"/>
                </a:spcAft>
                <a:buClr>
                  <a:srgbClr val="EEECE1"/>
                </a:buClr>
                <a:buSzTx/>
                <a:buFontTx/>
                <a:buNone/>
                <a:tabLst/>
                <a:defRPr/>
              </a:pPr>
              <a:r>
                <a:rPr lang="zh-CN" altLang="en-US" kern="0" dirty="0" smtClean="0">
                  <a:solidFill>
                    <a:sysClr val="windowText" lastClr="000000"/>
                  </a:solidFill>
                  <a:latin typeface="Calibri" panose="020F0502020204030204"/>
                  <a:ea typeface="宋体" panose="02010600030101010101" pitchFamily="2" charset="-122"/>
                </a:rPr>
                <a:t>可</a:t>
              </a:r>
              <a:r>
                <a:rPr kumimoji="0" lang="zh-CN" altLang="en-US" sz="1100" b="0" i="0" u="none" strike="noStrike" kern="0" cap="none" spc="0" normalizeH="0" baseline="0" noProof="0" dirty="0" smtClean="0">
                  <a:ln>
                    <a:noFill/>
                  </a:ln>
                  <a:solidFill>
                    <a:sysClr val="windowText" lastClr="000000"/>
                  </a:solidFill>
                  <a:effectLst/>
                  <a:uLnTx/>
                  <a:uFillTx/>
                  <a:latin typeface="Calibri" panose="020F0502020204030204"/>
                  <a:ea typeface="宋体" panose="02010600030101010101" pitchFamily="2" charset="-122"/>
                </a:rPr>
                <a:t>重用、被消费、灵活</a:t>
              </a:r>
              <a:endParaRPr kumimoji="0" lang="en-US" sz="1100" b="1" i="0" u="none" strike="noStrike" kern="0" cap="none" spc="0" normalizeH="0" baseline="0" noProof="0" dirty="0">
                <a:ln>
                  <a:noFill/>
                </a:ln>
                <a:solidFill>
                  <a:sysClr val="windowText" lastClr="000000"/>
                </a:solidFill>
                <a:effectLst/>
                <a:uLnTx/>
                <a:uFillTx/>
                <a:latin typeface="Calibri" panose="020F0502020204030204"/>
              </a:endParaRPr>
            </a:p>
          </p:txBody>
        </p:sp>
        <p:sp>
          <p:nvSpPr>
            <p:cNvPr id="260" name="TextBox 271"/>
            <p:cNvSpPr txBox="1"/>
            <p:nvPr/>
          </p:nvSpPr>
          <p:spPr>
            <a:xfrm>
              <a:off x="8459785" y="3302659"/>
              <a:ext cx="2705726" cy="169277"/>
            </a:xfrm>
            <a:prstGeom prst="rect">
              <a:avLst/>
            </a:prstGeom>
            <a:noFill/>
            <a:ln>
              <a:noFill/>
            </a:ln>
            <a:extLs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defTabSz="914400" eaLnBrk="1" fontAlgn="auto" latinLnBrk="0" hangingPunct="1">
                <a:lnSpc>
                  <a:spcPct val="100000"/>
                </a:lnSpc>
                <a:spcBef>
                  <a:spcPts val="0"/>
                </a:spcBef>
                <a:spcAft>
                  <a:spcPts val="0"/>
                </a:spcAft>
                <a:buClr>
                  <a:srgbClr val="EEECE1"/>
                </a:buClr>
                <a:buSzTx/>
                <a:buFontTx/>
                <a:buNone/>
                <a:tabLst/>
                <a:defRPr/>
              </a:pPr>
              <a:r>
                <a:rPr kumimoji="0" lang="zh-CN" altLang="en-US" sz="1100" b="0" i="0" u="none" strike="noStrike" kern="0" cap="none" spc="0" normalizeH="0" baseline="0" noProof="0" dirty="0" smtClean="0">
                  <a:ln>
                    <a:noFill/>
                  </a:ln>
                  <a:solidFill>
                    <a:sysClr val="windowText" lastClr="000000"/>
                  </a:solidFill>
                  <a:effectLst/>
                  <a:uLnTx/>
                  <a:uFillTx/>
                  <a:latin typeface="Calibri" panose="020F0502020204030204"/>
                  <a:ea typeface="宋体" panose="02010600030101010101" pitchFamily="2" charset="-122"/>
                </a:rPr>
                <a:t>可重用</a:t>
              </a:r>
              <a:r>
                <a:rPr kumimoji="0" lang="zh-CN" altLang="en-US" sz="1100" b="0" i="0" u="none" strike="noStrike" kern="0" cap="none" spc="0" normalizeH="0" baseline="0" noProof="0" dirty="0">
                  <a:ln>
                    <a:noFill/>
                  </a:ln>
                  <a:solidFill>
                    <a:sysClr val="windowText" lastClr="000000"/>
                  </a:solidFill>
                  <a:effectLst/>
                  <a:uLnTx/>
                  <a:uFillTx/>
                  <a:latin typeface="Calibri" panose="020F0502020204030204"/>
                  <a:ea typeface="宋体" panose="02010600030101010101" pitchFamily="2" charset="-122"/>
                </a:rPr>
                <a:t>、创建信息</a:t>
              </a:r>
              <a:r>
                <a:rPr kumimoji="0" lang="zh-CN" altLang="en-US" sz="1100" b="0" i="0" u="none" strike="noStrike" kern="0" cap="none" spc="0" normalizeH="0" baseline="0" noProof="0" dirty="0" smtClean="0">
                  <a:ln>
                    <a:noFill/>
                  </a:ln>
                  <a:solidFill>
                    <a:sysClr val="windowText" lastClr="000000"/>
                  </a:solidFill>
                  <a:effectLst/>
                  <a:uLnTx/>
                  <a:uFillTx/>
                  <a:latin typeface="Calibri" panose="020F0502020204030204"/>
                  <a:ea typeface="宋体" panose="02010600030101010101" pitchFamily="2" charset="-122"/>
                </a:rPr>
                <a:t>服务、处理繁杂业务</a:t>
              </a:r>
              <a:endParaRPr kumimoji="0" lang="en-US" sz="1100" b="0" i="0" u="none" strike="noStrike" kern="0" cap="none" spc="0" normalizeH="0" baseline="0" noProof="0" dirty="0">
                <a:ln>
                  <a:noFill/>
                </a:ln>
                <a:solidFill>
                  <a:sysClr val="windowText" lastClr="000000"/>
                </a:solidFill>
                <a:effectLst/>
                <a:uLnTx/>
                <a:uFillTx/>
                <a:latin typeface="Calibri" panose="020F0502020204030204"/>
              </a:endParaRPr>
            </a:p>
          </p:txBody>
        </p:sp>
        <p:sp>
          <p:nvSpPr>
            <p:cNvPr id="261" name="TextBox 270"/>
            <p:cNvSpPr txBox="1"/>
            <p:nvPr/>
          </p:nvSpPr>
          <p:spPr>
            <a:xfrm>
              <a:off x="8438047" y="4750459"/>
              <a:ext cx="2705726" cy="616066"/>
            </a:xfrm>
            <a:prstGeom prst="rect">
              <a:avLst/>
            </a:prstGeom>
            <a:noFill/>
            <a:ln>
              <a:noFill/>
            </a:ln>
            <a:extLs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defTabSz="914400" eaLnBrk="1" fontAlgn="auto" latinLnBrk="0" hangingPunct="1">
                <a:lnSpc>
                  <a:spcPct val="100000"/>
                </a:lnSpc>
                <a:spcBef>
                  <a:spcPts val="0"/>
                </a:spcBef>
                <a:spcAft>
                  <a:spcPts val="0"/>
                </a:spcAft>
                <a:buClr>
                  <a:srgbClr val="EEECE1"/>
                </a:buClr>
                <a:buSzTx/>
                <a:buFontTx/>
                <a:buNone/>
                <a:tabLst/>
                <a:defRPr/>
              </a:pPr>
              <a:r>
                <a:rPr kumimoji="0" lang="zh-CN" altLang="en-US" sz="1100" b="0" i="0" u="none" strike="noStrike" kern="0" cap="none" spc="0" normalizeH="0" baseline="0" noProof="0" dirty="0">
                  <a:ln>
                    <a:noFill/>
                  </a:ln>
                  <a:solidFill>
                    <a:sysClr val="windowText" lastClr="000000"/>
                  </a:solidFill>
                  <a:effectLst/>
                  <a:uLnTx/>
                  <a:uFillTx/>
                  <a:latin typeface="Calibri" panose="020F0502020204030204"/>
                  <a:ea typeface="宋体" panose="02010600030101010101" pitchFamily="2" charset="-122"/>
                </a:rPr>
                <a:t>解锁核心系统，生成可重用资产、去中心化</a:t>
              </a:r>
              <a:endParaRPr kumimoji="0" lang="en-US" sz="1100" b="0" i="0" u="none" strike="noStrike" kern="0" cap="none" spc="0" normalizeH="0" baseline="0" noProof="0" dirty="0">
                <a:ln>
                  <a:noFill/>
                </a:ln>
                <a:solidFill>
                  <a:sysClr val="windowText" lastClr="000000"/>
                </a:solidFill>
                <a:effectLst/>
                <a:uLnTx/>
                <a:uFillTx/>
                <a:latin typeface="Calibri" panose="020F0502020204030204"/>
              </a:endParaRPr>
            </a:p>
          </p:txBody>
        </p:sp>
        <p:sp>
          <p:nvSpPr>
            <p:cNvPr id="275" name="矩形 274"/>
            <p:cNvSpPr/>
            <p:nvPr/>
          </p:nvSpPr>
          <p:spPr>
            <a:xfrm>
              <a:off x="8481524" y="6321795"/>
              <a:ext cx="947516" cy="169277"/>
            </a:xfrm>
            <a:prstGeom prst="rect">
              <a:avLst/>
            </a:prstGeom>
            <a:noFill/>
            <a:ln>
              <a:noFill/>
            </a:ln>
          </p:spPr>
          <p:txBody>
            <a:bodyPr vert="horz" wrap="square" lIns="0" tIns="0" rIns="0" bIns="0" numCol="1" rtlCol="0" anchor="t" anchorCtr="0" compatLnSpc="1">
              <a:prstTxWarp prst="textNoShape">
                <a:avLst/>
              </a:prstTxWarp>
              <a:spAutoFit/>
            </a:bodyPr>
            <a:lstStyle/>
            <a:p>
              <a:pPr>
                <a:buClr>
                  <a:srgbClr val="EEECE1"/>
                </a:buClr>
              </a:pPr>
              <a:r>
                <a:rPr lang="zh-CN" altLang="en-US" sz="1100" kern="0" dirty="0">
                  <a:solidFill>
                    <a:sysClr val="windowText" lastClr="000000"/>
                  </a:solidFill>
                  <a:latin typeface="Calibri" panose="020F0502020204030204"/>
                  <a:ea typeface="宋体" panose="02010600030101010101" pitchFamily="2" charset="-122"/>
                </a:rPr>
                <a:t>核心服务</a:t>
              </a:r>
            </a:p>
          </p:txBody>
        </p:sp>
      </p:grpSp>
      <p:grpSp>
        <p:nvGrpSpPr>
          <p:cNvPr id="66" name="组合 65"/>
          <p:cNvGrpSpPr/>
          <p:nvPr/>
        </p:nvGrpSpPr>
        <p:grpSpPr>
          <a:xfrm>
            <a:off x="977665" y="1360625"/>
            <a:ext cx="9926076" cy="5356937"/>
            <a:chOff x="0" y="0"/>
            <a:chExt cx="9399498" cy="5356937"/>
          </a:xfrm>
        </p:grpSpPr>
        <p:sp>
          <p:nvSpPr>
            <p:cNvPr id="77" name="矩形 76"/>
            <p:cNvSpPr/>
            <p:nvPr/>
          </p:nvSpPr>
          <p:spPr>
            <a:xfrm>
              <a:off x="167560" y="638175"/>
              <a:ext cx="1436481" cy="590550"/>
            </a:xfrm>
            <a:prstGeom prst="rect">
              <a:avLst/>
            </a:prstGeom>
            <a:noFill/>
            <a:ln w="25400" cap="flat" cmpd="sng" algn="ctr">
              <a:noFill/>
              <a:prstDash val="solid"/>
            </a:ln>
            <a:effectLst/>
          </p:spPr>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宋体" panose="02010600030101010101" pitchFamily="2" charset="-122"/>
                  <a:ea typeface="宋体" panose="02010600030101010101" pitchFamily="2" charset="-122"/>
                  <a:cs typeface="+mn-cs"/>
                </a:rPr>
                <a:t>Experience</a:t>
              </a:r>
              <a:endParaRPr kumimoji="0" lang="zh-CN" altLang="zh-CN" sz="1400" b="1" i="0" u="none" strike="noStrike" kern="120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宋体" panose="02010600030101010101" pitchFamily="2" charset="-122"/>
                  <a:ea typeface="宋体" panose="02010600030101010101" pitchFamily="2" charset="-122"/>
                  <a:cs typeface="+mn-cs"/>
                </a:rPr>
                <a:t>APIs</a:t>
              </a:r>
              <a:endParaRPr kumimoji="0" lang="zh-CN" altLang="zh-CN" sz="1400" b="1" i="0" u="none" strike="noStrike" kern="120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宋体" panose="02010600030101010101" pitchFamily="2" charset="-122"/>
                <a:ea typeface="宋体" panose="02010600030101010101" pitchFamily="2" charset="-122"/>
                <a:cs typeface="+mn-cs"/>
              </a:endParaRPr>
            </a:p>
          </p:txBody>
        </p:sp>
        <p:sp>
          <p:nvSpPr>
            <p:cNvPr id="78" name="矩形 77"/>
            <p:cNvSpPr/>
            <p:nvPr/>
          </p:nvSpPr>
          <p:spPr>
            <a:xfrm>
              <a:off x="183157" y="1903408"/>
              <a:ext cx="1126645" cy="272077"/>
            </a:xfrm>
            <a:prstGeom prst="rect">
              <a:avLst/>
            </a:prstGeom>
            <a:noFill/>
            <a:ln w="25400" cap="flat" cmpd="sng" algn="ctr">
              <a:noFill/>
              <a:prstDash val="solid"/>
            </a:ln>
            <a:effectLst/>
          </p:spPr>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宋体" panose="02010600030101010101" pitchFamily="2" charset="-122"/>
                  <a:ea typeface="宋体" panose="02010600030101010101" pitchFamily="2" charset="-122"/>
                  <a:cs typeface="+mn-cs"/>
                </a:rPr>
                <a:t>Process</a:t>
              </a:r>
              <a:endParaRPr kumimoji="0" lang="zh-CN" altLang="zh-CN" sz="1400" b="1" i="0" u="none" strike="noStrike" kern="120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宋体" panose="02010600030101010101" pitchFamily="2" charset="-122"/>
                  <a:ea typeface="宋体" panose="02010600030101010101" pitchFamily="2" charset="-122"/>
                  <a:cs typeface="+mn-cs"/>
                </a:rPr>
                <a:t>APIs</a:t>
              </a:r>
              <a:endParaRPr kumimoji="0" lang="zh-CN" altLang="zh-CN" sz="1400" b="1" i="0" u="none" strike="noStrike" kern="120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宋体" panose="02010600030101010101" pitchFamily="2" charset="-122"/>
                <a:ea typeface="宋体" panose="02010600030101010101" pitchFamily="2" charset="-122"/>
                <a:cs typeface="+mn-cs"/>
              </a:endParaRPr>
            </a:p>
          </p:txBody>
        </p:sp>
        <p:cxnSp>
          <p:nvCxnSpPr>
            <p:cNvPr id="79" name="直接连接符 78"/>
            <p:cNvCxnSpPr/>
            <p:nvPr/>
          </p:nvCxnSpPr>
          <p:spPr>
            <a:xfrm flipV="1">
              <a:off x="1460699" y="1344300"/>
              <a:ext cx="7938799" cy="1"/>
            </a:xfrm>
            <a:prstGeom prst="line">
              <a:avLst/>
            </a:prstGeom>
            <a:noFill/>
            <a:ln w="12700" cap="flat" cmpd="sng" algn="ctr">
              <a:solidFill>
                <a:sysClr val="window" lastClr="FFFFFF">
                  <a:lumMod val="75000"/>
                </a:sysClr>
              </a:solidFill>
              <a:prstDash val="lgDash"/>
            </a:ln>
            <a:effectLst/>
          </p:spPr>
        </p:cxnSp>
        <p:cxnSp>
          <p:nvCxnSpPr>
            <p:cNvPr id="80" name="直接连接符 79"/>
            <p:cNvCxnSpPr/>
            <p:nvPr/>
          </p:nvCxnSpPr>
          <p:spPr>
            <a:xfrm flipV="1">
              <a:off x="1433751" y="2849174"/>
              <a:ext cx="7938799" cy="1"/>
            </a:xfrm>
            <a:prstGeom prst="line">
              <a:avLst/>
            </a:prstGeom>
            <a:noFill/>
            <a:ln w="12700" cap="flat" cmpd="sng" algn="ctr">
              <a:solidFill>
                <a:sysClr val="window" lastClr="FFFFFF">
                  <a:lumMod val="75000"/>
                </a:sysClr>
              </a:solidFill>
              <a:prstDash val="lgDash"/>
            </a:ln>
            <a:effectLst/>
          </p:spPr>
        </p:cxnSp>
        <p:sp>
          <p:nvSpPr>
            <p:cNvPr id="81" name="矩形 80"/>
            <p:cNvSpPr/>
            <p:nvPr/>
          </p:nvSpPr>
          <p:spPr>
            <a:xfrm>
              <a:off x="3023485" y="4909303"/>
              <a:ext cx="1927399" cy="447634"/>
            </a:xfrm>
            <a:prstGeom prst="rect">
              <a:avLst/>
            </a:prstGeom>
            <a:solidFill>
              <a:sysClr val="window" lastClr="FFFFFF">
                <a:lumMod val="75000"/>
              </a:sys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rPr>
                <a:t>Hub Service C35 Service </a:t>
              </a:r>
              <a:endParaRPr kumimoji="0" lang="zh-CN" altLang="en-US" sz="11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endParaRPr>
            </a:p>
          </p:txBody>
        </p:sp>
        <p:sp>
          <p:nvSpPr>
            <p:cNvPr id="82" name="矩形 81"/>
            <p:cNvSpPr/>
            <p:nvPr/>
          </p:nvSpPr>
          <p:spPr>
            <a:xfrm>
              <a:off x="334392" y="3391441"/>
              <a:ext cx="1000581" cy="295429"/>
            </a:xfrm>
            <a:prstGeom prst="rect">
              <a:avLst/>
            </a:prstGeom>
            <a:noFill/>
            <a:ln w="25400" cap="flat" cmpd="sng" algn="ctr">
              <a:noFill/>
              <a:prstDash val="solid"/>
            </a:ln>
            <a:effectLst/>
          </p:spPr>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宋体" panose="02010600030101010101" pitchFamily="2" charset="-122"/>
                  <a:ea typeface="宋体" panose="02010600030101010101" pitchFamily="2" charset="-122"/>
                  <a:cs typeface="+mn-cs"/>
                </a:rPr>
                <a:t>System APIs</a:t>
              </a:r>
              <a:endParaRPr kumimoji="0" lang="zh-CN" altLang="zh-CN" sz="1400" b="1" i="0" u="none" strike="noStrike" kern="120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宋体" panose="02010600030101010101" pitchFamily="2" charset="-122"/>
                <a:ea typeface="宋体" panose="02010600030101010101" pitchFamily="2" charset="-122"/>
                <a:cs typeface="+mn-cs"/>
              </a:endParaRPr>
            </a:p>
          </p:txBody>
        </p:sp>
        <p:sp>
          <p:nvSpPr>
            <p:cNvPr id="83" name="矩形 82"/>
            <p:cNvSpPr/>
            <p:nvPr/>
          </p:nvSpPr>
          <p:spPr>
            <a:xfrm>
              <a:off x="3320212" y="2960782"/>
              <a:ext cx="1291523" cy="172495"/>
            </a:xfrm>
            <a:prstGeom prst="rect">
              <a:avLst/>
            </a:prstGeom>
            <a:solidFill>
              <a:srgbClr val="F79646">
                <a:lumMod val="60000"/>
                <a:lumOff val="4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rPr>
                <a:t>Gateway(F5)</a:t>
              </a:r>
              <a:endParaRPr kumimoji="0" lang="zh-CN" altLang="en-US" sz="8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endParaRPr>
            </a:p>
          </p:txBody>
        </p:sp>
        <p:cxnSp>
          <p:nvCxnSpPr>
            <p:cNvPr id="84" name="直接连接符 83"/>
            <p:cNvCxnSpPr/>
            <p:nvPr/>
          </p:nvCxnSpPr>
          <p:spPr>
            <a:xfrm flipV="1">
              <a:off x="1437743" y="4510840"/>
              <a:ext cx="7938799" cy="1"/>
            </a:xfrm>
            <a:prstGeom prst="line">
              <a:avLst/>
            </a:prstGeom>
            <a:noFill/>
            <a:ln w="12700" cap="flat" cmpd="sng" algn="ctr">
              <a:solidFill>
                <a:sysClr val="window" lastClr="FFFFFF">
                  <a:lumMod val="75000"/>
                </a:sysClr>
              </a:solidFill>
              <a:prstDash val="lgDash"/>
            </a:ln>
            <a:effectLst/>
          </p:spPr>
        </p:cxnSp>
        <p:sp>
          <p:nvSpPr>
            <p:cNvPr id="85" name="矩形 84"/>
            <p:cNvSpPr/>
            <p:nvPr/>
          </p:nvSpPr>
          <p:spPr>
            <a:xfrm>
              <a:off x="0" y="4311257"/>
              <a:ext cx="1538552" cy="263768"/>
            </a:xfrm>
            <a:prstGeom prst="rect">
              <a:avLst/>
            </a:prstGeom>
            <a:noFill/>
            <a:ln w="25400" cap="flat" cmpd="sng" algn="ctr">
              <a:noFill/>
              <a:prstDash val="solid"/>
            </a:ln>
            <a:effectLst/>
          </p:spPr>
          <p:txBody>
            <a:bodyPr wrap="square" rtlCol="0" anchor="t"/>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050" b="0" i="0" u="none" strike="noStrike" kern="0" cap="none" spc="0" normalizeH="0" baseline="0" noProof="0">
                <a:ln w="0"/>
                <a:solidFill>
                  <a:srgbClr val="F79646">
                    <a:lumMod val="75000"/>
                  </a:srgbClr>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endParaRPr>
            </a:p>
          </p:txBody>
        </p:sp>
        <p:sp>
          <p:nvSpPr>
            <p:cNvPr id="86" name="矩形 85"/>
            <p:cNvSpPr/>
            <p:nvPr/>
          </p:nvSpPr>
          <p:spPr>
            <a:xfrm>
              <a:off x="2155763" y="1701086"/>
              <a:ext cx="3600000" cy="163325"/>
            </a:xfrm>
            <a:prstGeom prst="rect">
              <a:avLst/>
            </a:prstGeom>
            <a:solidFill>
              <a:srgbClr val="1F497D">
                <a:lumMod val="60000"/>
                <a:lumOff val="40000"/>
              </a:srgbClr>
            </a:solidFill>
            <a:ln w="3175" cap="flat" cmpd="sng" algn="ctr">
              <a:solidFill>
                <a:srgbClr val="1F497D">
                  <a:lumMod val="60000"/>
                  <a:lumOff val="40000"/>
                </a:srgbClr>
              </a:solid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rPr>
                <a:t>Restful API</a:t>
              </a:r>
              <a:endParaRPr kumimoji="0" lang="zh-CN" altLang="en-US" sz="105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endParaRPr>
            </a:p>
          </p:txBody>
        </p:sp>
        <p:grpSp>
          <p:nvGrpSpPr>
            <p:cNvPr id="87" name="组合 86"/>
            <p:cNvGrpSpPr/>
            <p:nvPr/>
          </p:nvGrpSpPr>
          <p:grpSpPr>
            <a:xfrm>
              <a:off x="3057374" y="3562349"/>
              <a:ext cx="1828953" cy="815139"/>
              <a:chOff x="3057374" y="3562349"/>
              <a:chExt cx="2209800" cy="1079176"/>
            </a:xfrm>
          </p:grpSpPr>
          <p:sp>
            <p:nvSpPr>
              <p:cNvPr id="127" name="圆角矩形 126"/>
              <p:cNvSpPr/>
              <p:nvPr/>
            </p:nvSpPr>
            <p:spPr>
              <a:xfrm>
                <a:off x="3057374" y="3562349"/>
                <a:ext cx="2209800" cy="1079176"/>
              </a:xfrm>
              <a:prstGeom prst="roundRect">
                <a:avLst/>
              </a:prstGeom>
              <a:solidFill>
                <a:srgbClr val="4F81BD">
                  <a:lumMod val="20000"/>
                  <a:lumOff val="80000"/>
                </a:srgbClr>
              </a:solidFill>
              <a:ln w="9525" cap="flat" cmpd="sng" algn="ctr">
                <a:noFill/>
                <a:prstDash val="solid"/>
              </a:ln>
              <a:effectLst>
                <a:outerShdw blurRad="40000" dist="23000" dir="5400000" rotWithShape="0">
                  <a:srgbClr val="000000">
                    <a:alpha val="35000"/>
                  </a:srgbClr>
                </a:outerShdw>
              </a:effectLst>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a:ln>
                      <a:noFill/>
                    </a:ln>
                    <a:solidFill>
                      <a:srgbClr val="FF0000"/>
                    </a:solidFill>
                    <a:effectLst/>
                    <a:uLnTx/>
                    <a:uFillTx/>
                    <a:latin typeface="Calibri" panose="020F0502020204030204"/>
                    <a:ea typeface="宋体" panose="02010600030101010101" pitchFamily="2" charset="-122"/>
                  </a:rPr>
                  <a:t>C35 Service</a:t>
                </a:r>
                <a:endParaRPr kumimoji="0" lang="zh-CN" altLang="en-US" sz="1050" b="0" i="0" u="none" strike="noStrike" kern="0" cap="none" spc="0" normalizeH="0" baseline="0" noProof="0">
                  <a:ln>
                    <a:noFill/>
                  </a:ln>
                  <a:solidFill>
                    <a:srgbClr val="FF0000"/>
                  </a:solidFill>
                  <a:effectLst/>
                  <a:uLnTx/>
                  <a:uFillTx/>
                  <a:latin typeface="Calibri" panose="020F0502020204030204"/>
                  <a:ea typeface="宋体" panose="02010600030101010101" pitchFamily="2" charset="-122"/>
                </a:endParaRPr>
              </a:p>
            </p:txBody>
          </p:sp>
          <p:sp>
            <p:nvSpPr>
              <p:cNvPr id="128" name="矩形 127"/>
              <p:cNvSpPr/>
              <p:nvPr/>
            </p:nvSpPr>
            <p:spPr>
              <a:xfrm>
                <a:off x="3306106" y="3667887"/>
                <a:ext cx="1686763" cy="358096"/>
              </a:xfrm>
              <a:prstGeom prst="rect">
                <a:avLst/>
              </a:prstGeom>
              <a:solidFill>
                <a:srgbClr val="1F497D">
                  <a:lumMod val="40000"/>
                  <a:lumOff val="6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rPr>
                  <a:t>Fixlength conversion</a:t>
                </a:r>
                <a:endParaRPr kumimoji="0" lang="zh-CN" altLang="en-US" sz="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endParaRPr>
              </a:p>
            </p:txBody>
          </p:sp>
          <p:sp>
            <p:nvSpPr>
              <p:cNvPr id="129" name="矩形 128"/>
              <p:cNvSpPr/>
              <p:nvPr/>
            </p:nvSpPr>
            <p:spPr>
              <a:xfrm>
                <a:off x="3276159" y="4191925"/>
                <a:ext cx="1756632" cy="349363"/>
              </a:xfrm>
              <a:prstGeom prst="rect">
                <a:avLst/>
              </a:prstGeom>
              <a:solidFill>
                <a:srgbClr val="1F497D">
                  <a:lumMod val="40000"/>
                  <a:lumOff val="6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rPr>
                  <a:t>Call MQ Request Hub</a:t>
                </a:r>
                <a:endParaRPr kumimoji="0" lang="zh-CN" altLang="en-US" sz="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endParaRPr>
              </a:p>
            </p:txBody>
          </p:sp>
        </p:grpSp>
        <p:cxnSp>
          <p:nvCxnSpPr>
            <p:cNvPr id="88" name="直接连接符 87"/>
            <p:cNvCxnSpPr>
              <a:stCxn id="128" idx="2"/>
              <a:endCxn id="129" idx="0"/>
            </p:cNvCxnSpPr>
            <p:nvPr/>
          </p:nvCxnSpPr>
          <p:spPr>
            <a:xfrm>
              <a:off x="3961281" y="3912725"/>
              <a:ext cx="4123" cy="125065"/>
            </a:xfrm>
            <a:prstGeom prst="line">
              <a:avLst/>
            </a:prstGeom>
            <a:noFill/>
            <a:ln w="9525" cap="flat" cmpd="sng" algn="ctr">
              <a:solidFill>
                <a:sysClr val="window" lastClr="FFFFFF">
                  <a:lumMod val="65000"/>
                </a:sysClr>
              </a:solidFill>
              <a:prstDash val="sysDash"/>
            </a:ln>
            <a:effectLst/>
          </p:spPr>
        </p:cxnSp>
        <p:sp>
          <p:nvSpPr>
            <p:cNvPr id="89" name="矩形 88"/>
            <p:cNvSpPr/>
            <p:nvPr/>
          </p:nvSpPr>
          <p:spPr>
            <a:xfrm>
              <a:off x="2171319" y="3137837"/>
              <a:ext cx="3601191" cy="163325"/>
            </a:xfrm>
            <a:prstGeom prst="rect">
              <a:avLst/>
            </a:prstGeom>
            <a:solidFill>
              <a:srgbClr val="1F497D">
                <a:lumMod val="60000"/>
                <a:lumOff val="40000"/>
              </a:srgbClr>
            </a:solidFill>
            <a:ln w="3175" cap="flat" cmpd="sng" algn="ctr">
              <a:solidFill>
                <a:srgbClr val="1F497D">
                  <a:lumMod val="60000"/>
                  <a:lumOff val="40000"/>
                </a:srgbClr>
              </a:solid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rPr>
                <a:t>Restful API</a:t>
              </a:r>
              <a:endParaRPr kumimoji="0" lang="zh-CN" altLang="en-US" sz="105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endParaRPr>
            </a:p>
          </p:txBody>
        </p:sp>
        <p:sp>
          <p:nvSpPr>
            <p:cNvPr id="90" name="矩形 89"/>
            <p:cNvSpPr/>
            <p:nvPr/>
          </p:nvSpPr>
          <p:spPr>
            <a:xfrm>
              <a:off x="3327013" y="4734622"/>
              <a:ext cx="1291523" cy="172495"/>
            </a:xfrm>
            <a:prstGeom prst="rect">
              <a:avLst/>
            </a:prstGeom>
            <a:solidFill>
              <a:srgbClr val="F79646">
                <a:lumMod val="60000"/>
                <a:lumOff val="4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rPr>
                <a:t>Request/Reply MQ</a:t>
              </a:r>
              <a:endParaRPr kumimoji="0" lang="zh-CN" altLang="en-US" sz="8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endParaRPr>
            </a:p>
          </p:txBody>
        </p:sp>
        <p:cxnSp>
          <p:nvCxnSpPr>
            <p:cNvPr id="91" name="直接连接符 90"/>
            <p:cNvCxnSpPr>
              <a:stCxn id="127" idx="2"/>
              <a:endCxn id="90" idx="0"/>
            </p:cNvCxnSpPr>
            <p:nvPr/>
          </p:nvCxnSpPr>
          <p:spPr>
            <a:xfrm>
              <a:off x="3971850" y="4377488"/>
              <a:ext cx="924" cy="357134"/>
            </a:xfrm>
            <a:prstGeom prst="line">
              <a:avLst/>
            </a:prstGeom>
            <a:noFill/>
            <a:ln w="19050" cap="flat" cmpd="sng" algn="ctr">
              <a:solidFill>
                <a:srgbClr val="4F81BD">
                  <a:shade val="95000"/>
                  <a:satMod val="105000"/>
                </a:srgbClr>
              </a:solidFill>
              <a:prstDash val="solid"/>
            </a:ln>
            <a:effectLst/>
          </p:spPr>
        </p:cxnSp>
        <p:cxnSp>
          <p:nvCxnSpPr>
            <p:cNvPr id="92" name="直接连接符 91"/>
            <p:cNvCxnSpPr>
              <a:stCxn id="89" idx="2"/>
              <a:endCxn id="127" idx="0"/>
            </p:cNvCxnSpPr>
            <p:nvPr/>
          </p:nvCxnSpPr>
          <p:spPr>
            <a:xfrm flipH="1">
              <a:off x="3971850" y="3301162"/>
              <a:ext cx="65" cy="261187"/>
            </a:xfrm>
            <a:prstGeom prst="line">
              <a:avLst/>
            </a:prstGeom>
            <a:noFill/>
            <a:ln w="19050" cap="flat" cmpd="sng" algn="ctr">
              <a:solidFill>
                <a:srgbClr val="4F81BD">
                  <a:shade val="95000"/>
                  <a:satMod val="105000"/>
                </a:srgbClr>
              </a:solidFill>
              <a:prstDash val="solid"/>
            </a:ln>
            <a:effectLst/>
          </p:spPr>
        </p:cxnSp>
        <p:sp>
          <p:nvSpPr>
            <p:cNvPr id="93" name="矩形 92"/>
            <p:cNvSpPr/>
            <p:nvPr/>
          </p:nvSpPr>
          <p:spPr>
            <a:xfrm>
              <a:off x="2108443" y="2295519"/>
              <a:ext cx="685191" cy="214810"/>
            </a:xfrm>
            <a:prstGeom prst="rect">
              <a:avLst/>
            </a:prstGeom>
            <a:solidFill>
              <a:srgbClr val="1F497D">
                <a:lumMod val="40000"/>
                <a:lumOff val="6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5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rPr>
                <a:t>Short English Full Name</a:t>
              </a:r>
              <a:endParaRPr kumimoji="0" lang="zh-CN" altLang="en-US" sz="5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cxnSp>
          <p:nvCxnSpPr>
            <p:cNvPr id="94" name="直接连接符 93"/>
            <p:cNvCxnSpPr>
              <a:stCxn id="118" idx="0"/>
              <a:endCxn id="117" idx="2"/>
            </p:cNvCxnSpPr>
            <p:nvPr/>
          </p:nvCxnSpPr>
          <p:spPr>
            <a:xfrm flipH="1" flipV="1">
              <a:off x="2512370" y="1119306"/>
              <a:ext cx="1451348" cy="420990"/>
            </a:xfrm>
            <a:prstGeom prst="line">
              <a:avLst/>
            </a:prstGeom>
            <a:noFill/>
            <a:ln w="19050" cap="flat" cmpd="sng" algn="ctr">
              <a:solidFill>
                <a:srgbClr val="4F81BD">
                  <a:shade val="95000"/>
                  <a:satMod val="105000"/>
                </a:srgbClr>
              </a:solidFill>
              <a:prstDash val="solid"/>
            </a:ln>
            <a:effectLst/>
          </p:spPr>
        </p:cxnSp>
        <p:cxnSp>
          <p:nvCxnSpPr>
            <p:cNvPr id="95" name="直接连接符 94"/>
            <p:cNvCxnSpPr/>
            <p:nvPr/>
          </p:nvCxnSpPr>
          <p:spPr>
            <a:xfrm flipV="1">
              <a:off x="1398831" y="485775"/>
              <a:ext cx="7938799" cy="1"/>
            </a:xfrm>
            <a:prstGeom prst="line">
              <a:avLst/>
            </a:prstGeom>
            <a:noFill/>
            <a:ln w="12700" cap="flat" cmpd="sng" algn="ctr">
              <a:solidFill>
                <a:sysClr val="window" lastClr="FFFFFF">
                  <a:lumMod val="75000"/>
                </a:sysClr>
              </a:solidFill>
              <a:prstDash val="lgDash"/>
            </a:ln>
            <a:effectLst/>
          </p:spPr>
        </p:cxnSp>
        <p:sp>
          <p:nvSpPr>
            <p:cNvPr id="96" name="矩形 95"/>
            <p:cNvSpPr/>
            <p:nvPr/>
          </p:nvSpPr>
          <p:spPr>
            <a:xfrm>
              <a:off x="4924105" y="2309807"/>
              <a:ext cx="685191" cy="214810"/>
            </a:xfrm>
            <a:prstGeom prst="rect">
              <a:avLst/>
            </a:prstGeom>
            <a:solidFill>
              <a:srgbClr val="1F497D">
                <a:lumMod val="40000"/>
                <a:lumOff val="6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5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rPr>
                <a:t>ID Card Number</a:t>
              </a:r>
              <a:endParaRPr kumimoji="0" lang="en-US" altLang="zh-CN" sz="500" b="0" i="0" u="none" strike="noStrike" kern="0" cap="none" spc="0" normalizeH="0" baseline="0" noProof="0">
                <a:ln>
                  <a:noFill/>
                </a:ln>
                <a:solidFill>
                  <a:srgbClr val="1F497D"/>
                </a:solidFill>
                <a:effectLst/>
                <a:uLnTx/>
                <a:uFillTx/>
                <a:latin typeface="Calibri" panose="020F0502020204030204"/>
                <a:ea typeface="宋体" panose="02010600030101010101" pitchFamily="2" charset="-122"/>
              </a:endParaRPr>
            </a:p>
          </p:txBody>
        </p:sp>
        <p:sp>
          <p:nvSpPr>
            <p:cNvPr id="97" name="矩形 96"/>
            <p:cNvSpPr/>
            <p:nvPr/>
          </p:nvSpPr>
          <p:spPr>
            <a:xfrm>
              <a:off x="3047791" y="2300282"/>
              <a:ext cx="685190" cy="214810"/>
            </a:xfrm>
            <a:prstGeom prst="rect">
              <a:avLst/>
            </a:prstGeom>
            <a:solidFill>
              <a:srgbClr val="1F497D">
                <a:lumMod val="40000"/>
                <a:lumOff val="6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5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rPr>
                <a:t>English Full Name</a:t>
              </a:r>
              <a:endParaRPr kumimoji="0" lang="zh-CN" altLang="en-US" sz="5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cxnSp>
          <p:nvCxnSpPr>
            <p:cNvPr id="98" name="直接连接符 97"/>
            <p:cNvCxnSpPr>
              <a:endCxn id="93" idx="0"/>
            </p:cNvCxnSpPr>
            <p:nvPr/>
          </p:nvCxnSpPr>
          <p:spPr>
            <a:xfrm flipH="1">
              <a:off x="2451634" y="1860947"/>
              <a:ext cx="398570" cy="434572"/>
            </a:xfrm>
            <a:prstGeom prst="line">
              <a:avLst/>
            </a:prstGeom>
            <a:noFill/>
            <a:ln w="19050" cap="flat" cmpd="sng" algn="ctr">
              <a:solidFill>
                <a:srgbClr val="4F81BD">
                  <a:shade val="95000"/>
                  <a:satMod val="105000"/>
                </a:srgbClr>
              </a:solidFill>
              <a:prstDash val="solid"/>
            </a:ln>
            <a:effectLst/>
          </p:spPr>
        </p:cxnSp>
        <p:cxnSp>
          <p:nvCxnSpPr>
            <p:cNvPr id="99" name="直接连接符 98"/>
            <p:cNvCxnSpPr>
              <a:stCxn id="117" idx="0"/>
              <a:endCxn id="121" idx="2"/>
            </p:cNvCxnSpPr>
            <p:nvPr/>
          </p:nvCxnSpPr>
          <p:spPr>
            <a:xfrm flipV="1">
              <a:off x="2512370" y="495300"/>
              <a:ext cx="1808" cy="257175"/>
            </a:xfrm>
            <a:prstGeom prst="line">
              <a:avLst/>
            </a:prstGeom>
            <a:noFill/>
            <a:ln w="19050" cap="flat" cmpd="sng" algn="ctr">
              <a:solidFill>
                <a:srgbClr val="4F81BD">
                  <a:shade val="95000"/>
                  <a:satMod val="105000"/>
                </a:srgbClr>
              </a:solidFill>
              <a:prstDash val="solid"/>
            </a:ln>
            <a:effectLst/>
          </p:spPr>
        </p:cxnSp>
        <p:cxnSp>
          <p:nvCxnSpPr>
            <p:cNvPr id="100" name="直接连接符 99"/>
            <p:cNvCxnSpPr>
              <a:stCxn id="120" idx="0"/>
              <a:endCxn id="122" idx="2"/>
            </p:cNvCxnSpPr>
            <p:nvPr/>
          </p:nvCxnSpPr>
          <p:spPr>
            <a:xfrm flipH="1" flipV="1">
              <a:off x="3965550" y="495300"/>
              <a:ext cx="1462" cy="257175"/>
            </a:xfrm>
            <a:prstGeom prst="line">
              <a:avLst/>
            </a:prstGeom>
            <a:noFill/>
            <a:ln w="19050" cap="flat" cmpd="sng" algn="ctr">
              <a:solidFill>
                <a:srgbClr val="FF0000"/>
              </a:solidFill>
              <a:prstDash val="solid"/>
            </a:ln>
            <a:effectLst/>
          </p:spPr>
        </p:cxnSp>
        <p:cxnSp>
          <p:nvCxnSpPr>
            <p:cNvPr id="101" name="直接连接符 100"/>
            <p:cNvCxnSpPr>
              <a:stCxn id="118" idx="0"/>
              <a:endCxn id="120" idx="2"/>
            </p:cNvCxnSpPr>
            <p:nvPr/>
          </p:nvCxnSpPr>
          <p:spPr>
            <a:xfrm flipV="1">
              <a:off x="3963718" y="1119306"/>
              <a:ext cx="3294" cy="420990"/>
            </a:xfrm>
            <a:prstGeom prst="line">
              <a:avLst/>
            </a:prstGeom>
            <a:noFill/>
            <a:ln w="19050" cap="flat" cmpd="sng" algn="ctr">
              <a:solidFill>
                <a:srgbClr val="FF0000"/>
              </a:solidFill>
              <a:prstDash val="solid"/>
            </a:ln>
            <a:effectLst/>
          </p:spPr>
        </p:cxnSp>
        <p:cxnSp>
          <p:nvCxnSpPr>
            <p:cNvPr id="102" name="直接连接符 101"/>
            <p:cNvCxnSpPr>
              <a:stCxn id="97" idx="0"/>
              <a:endCxn id="86" idx="2"/>
            </p:cNvCxnSpPr>
            <p:nvPr/>
          </p:nvCxnSpPr>
          <p:spPr>
            <a:xfrm flipV="1">
              <a:off x="3390386" y="1864411"/>
              <a:ext cx="565377" cy="435871"/>
            </a:xfrm>
            <a:prstGeom prst="line">
              <a:avLst/>
            </a:prstGeom>
            <a:noFill/>
            <a:ln w="19050" cap="flat" cmpd="sng" algn="ctr">
              <a:solidFill>
                <a:srgbClr val="FF0000"/>
              </a:solidFill>
              <a:prstDash val="solid"/>
            </a:ln>
            <a:effectLst/>
          </p:spPr>
        </p:cxnSp>
        <p:cxnSp>
          <p:nvCxnSpPr>
            <p:cNvPr id="103" name="直接连接符 102"/>
            <p:cNvCxnSpPr>
              <a:stCxn id="96" idx="0"/>
              <a:endCxn id="86" idx="2"/>
            </p:cNvCxnSpPr>
            <p:nvPr/>
          </p:nvCxnSpPr>
          <p:spPr>
            <a:xfrm flipH="1" flipV="1">
              <a:off x="3955763" y="1864411"/>
              <a:ext cx="1310938" cy="445396"/>
            </a:xfrm>
            <a:prstGeom prst="line">
              <a:avLst/>
            </a:prstGeom>
            <a:noFill/>
            <a:ln w="19050" cap="flat" cmpd="sng" algn="ctr">
              <a:solidFill>
                <a:srgbClr val="FF0000"/>
              </a:solidFill>
              <a:prstDash val="solid"/>
            </a:ln>
            <a:effectLst/>
          </p:spPr>
        </p:cxnSp>
        <p:cxnSp>
          <p:nvCxnSpPr>
            <p:cNvPr id="104" name="直接连接符 103"/>
            <p:cNvCxnSpPr>
              <a:stCxn id="90" idx="0"/>
              <a:endCxn id="127" idx="2"/>
            </p:cNvCxnSpPr>
            <p:nvPr/>
          </p:nvCxnSpPr>
          <p:spPr>
            <a:xfrm flipH="1" flipV="1">
              <a:off x="3971850" y="4377488"/>
              <a:ext cx="924" cy="357134"/>
            </a:xfrm>
            <a:prstGeom prst="line">
              <a:avLst/>
            </a:prstGeom>
            <a:noFill/>
            <a:ln w="19050" cap="flat" cmpd="sng" algn="ctr">
              <a:solidFill>
                <a:srgbClr val="FF0000"/>
              </a:solidFill>
              <a:prstDash val="solid"/>
            </a:ln>
            <a:effectLst/>
          </p:spPr>
        </p:cxnSp>
        <p:cxnSp>
          <p:nvCxnSpPr>
            <p:cNvPr id="105" name="直接连接符 104"/>
            <p:cNvCxnSpPr>
              <a:stCxn id="125" idx="0"/>
              <a:endCxn id="124" idx="2"/>
            </p:cNvCxnSpPr>
            <p:nvPr/>
          </p:nvCxnSpPr>
          <p:spPr>
            <a:xfrm flipV="1">
              <a:off x="5424933" y="495300"/>
              <a:ext cx="3895" cy="257175"/>
            </a:xfrm>
            <a:prstGeom prst="line">
              <a:avLst/>
            </a:prstGeom>
            <a:noFill/>
            <a:ln w="19050" cap="flat" cmpd="sng" algn="ctr">
              <a:solidFill>
                <a:sysClr val="windowText" lastClr="000000"/>
              </a:solidFill>
              <a:prstDash val="solid"/>
            </a:ln>
            <a:effectLst/>
          </p:spPr>
        </p:cxnSp>
        <p:grpSp>
          <p:nvGrpSpPr>
            <p:cNvPr id="106" name="组合 105"/>
            <p:cNvGrpSpPr/>
            <p:nvPr/>
          </p:nvGrpSpPr>
          <p:grpSpPr>
            <a:xfrm>
              <a:off x="2037612" y="0"/>
              <a:ext cx="3835591" cy="1712791"/>
              <a:chOff x="2037612" y="0"/>
              <a:chExt cx="3835591" cy="1712791"/>
            </a:xfrm>
          </p:grpSpPr>
          <p:sp>
            <p:nvSpPr>
              <p:cNvPr id="117" name="矩形 116"/>
              <p:cNvSpPr/>
              <p:nvPr/>
            </p:nvSpPr>
            <p:spPr>
              <a:xfrm>
                <a:off x="2037612" y="752475"/>
                <a:ext cx="949516" cy="366831"/>
              </a:xfrm>
              <a:prstGeom prst="rect">
                <a:avLst/>
              </a:prstGeom>
              <a:solidFill>
                <a:srgbClr val="1F497D">
                  <a:lumMod val="40000"/>
                  <a:lumOff val="6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rPr>
                  <a:t>SMP View</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rPr>
                  <a:t>C35 Service  </a:t>
                </a:r>
                <a:endParaRPr kumimoji="0" lang="zh-CN" altLang="en-US" sz="4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sp>
            <p:nvSpPr>
              <p:cNvPr id="118" name="矩形 117"/>
              <p:cNvSpPr/>
              <p:nvPr/>
            </p:nvSpPr>
            <p:spPr>
              <a:xfrm>
                <a:off x="3317956" y="1540296"/>
                <a:ext cx="1291523" cy="172495"/>
              </a:xfrm>
              <a:prstGeom prst="rect">
                <a:avLst/>
              </a:prstGeom>
              <a:solidFill>
                <a:srgbClr val="F79646">
                  <a:lumMod val="60000"/>
                  <a:lumOff val="4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rPr>
                  <a:t>Gateway(F5)</a:t>
                </a:r>
                <a:endParaRPr kumimoji="0" lang="zh-CN" altLang="en-US" sz="8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endParaRPr>
              </a:p>
            </p:txBody>
          </p:sp>
          <p:pic>
            <p:nvPicPr>
              <p:cNvPr id="119" name="Picture 6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47110" y="8335"/>
                <a:ext cx="325693" cy="325391"/>
              </a:xfrm>
              <a:prstGeom prst="rect">
                <a:avLst/>
              </a:prstGeom>
            </p:spPr>
          </p:pic>
          <p:sp>
            <p:nvSpPr>
              <p:cNvPr id="120" name="矩形 119"/>
              <p:cNvSpPr/>
              <p:nvPr/>
            </p:nvSpPr>
            <p:spPr>
              <a:xfrm>
                <a:off x="3519337" y="752475"/>
                <a:ext cx="895350" cy="366831"/>
              </a:xfrm>
              <a:prstGeom prst="rect">
                <a:avLst/>
              </a:prstGeom>
              <a:solidFill>
                <a:srgbClr val="1F497D">
                  <a:lumMod val="40000"/>
                  <a:lumOff val="6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rPr>
                  <a:t>OSA</a:t>
                </a:r>
                <a:r>
                  <a:rPr kumimoji="0" lang="zh-CN" altLang="en-US" sz="8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rPr>
                  <a:t> </a:t>
                </a:r>
                <a:r>
                  <a:rPr kumimoji="0" lang="en-US" altLang="zh-CN" sz="8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rPr>
                  <a:t>View</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rPr>
                  <a:t>C35 Service </a:t>
                </a:r>
              </a:p>
            </p:txBody>
          </p:sp>
          <p:sp>
            <p:nvSpPr>
              <p:cNvPr id="121" name="矩形 120"/>
              <p:cNvSpPr/>
              <p:nvPr/>
            </p:nvSpPr>
            <p:spPr>
              <a:xfrm>
                <a:off x="2244178" y="314325"/>
                <a:ext cx="540000" cy="180975"/>
              </a:xfrm>
              <a:prstGeom prst="rect">
                <a:avLst/>
              </a:prstGeom>
              <a:solidFill>
                <a:srgbClr val="1F497D">
                  <a:lumMod val="40000"/>
                  <a:lumOff val="6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rPr>
                  <a:t>SMP </a:t>
                </a:r>
                <a:endParaRPr kumimoji="0" lang="zh-CN" altLang="en-US" sz="6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sp>
            <p:nvSpPr>
              <p:cNvPr id="122" name="矩形 121"/>
              <p:cNvSpPr/>
              <p:nvPr/>
            </p:nvSpPr>
            <p:spPr>
              <a:xfrm>
                <a:off x="3695550" y="314325"/>
                <a:ext cx="540000" cy="180975"/>
              </a:xfrm>
              <a:prstGeom prst="rect">
                <a:avLst/>
              </a:prstGeom>
              <a:solidFill>
                <a:srgbClr val="1F497D">
                  <a:lumMod val="40000"/>
                  <a:lumOff val="6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rPr>
                  <a:t>OSA </a:t>
                </a:r>
                <a:endParaRPr kumimoji="0" lang="zh-CN" altLang="en-US" sz="6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pic>
            <p:nvPicPr>
              <p:cNvPr id="123" name="Picture 43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292178" y="0"/>
                <a:ext cx="245537" cy="338049"/>
              </a:xfrm>
              <a:prstGeom prst="rect">
                <a:avLst/>
              </a:prstGeom>
              <a:solidFill>
                <a:sysClr val="window" lastClr="FFFFFF"/>
              </a:solidFill>
            </p:spPr>
          </p:pic>
          <p:sp>
            <p:nvSpPr>
              <p:cNvPr id="124" name="矩形 123"/>
              <p:cNvSpPr/>
              <p:nvPr/>
            </p:nvSpPr>
            <p:spPr>
              <a:xfrm>
                <a:off x="5158828" y="314325"/>
                <a:ext cx="540000" cy="180975"/>
              </a:xfrm>
              <a:prstGeom prst="rect">
                <a:avLst/>
              </a:prstGeom>
              <a:solidFill>
                <a:srgbClr val="1F497D">
                  <a:lumMod val="40000"/>
                  <a:lumOff val="6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rPr>
                  <a:t>xxx</a:t>
                </a:r>
                <a:endParaRPr kumimoji="0" lang="zh-CN" altLang="en-US" sz="6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sp>
            <p:nvSpPr>
              <p:cNvPr id="125" name="矩形 124"/>
              <p:cNvSpPr/>
              <p:nvPr/>
            </p:nvSpPr>
            <p:spPr>
              <a:xfrm>
                <a:off x="4976662" y="752475"/>
                <a:ext cx="896541" cy="366831"/>
              </a:xfrm>
              <a:prstGeom prst="rect">
                <a:avLst/>
              </a:prstGeom>
              <a:solidFill>
                <a:srgbClr val="1F497D">
                  <a:lumMod val="40000"/>
                  <a:lumOff val="6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rPr>
                  <a:t>xxx</a:t>
                </a:r>
                <a:r>
                  <a:rPr kumimoji="0" lang="zh-CN" altLang="en-US" sz="8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rPr>
                  <a:t> </a:t>
                </a:r>
                <a:r>
                  <a:rPr kumimoji="0" lang="en-US" altLang="zh-CN" sz="8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rPr>
                  <a:t>View</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rPr>
                  <a:t>C35 Service </a:t>
                </a:r>
              </a:p>
            </p:txBody>
          </p:sp>
          <p:pic>
            <p:nvPicPr>
              <p:cNvPr id="126" name="Picture 6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803897" y="10716"/>
                <a:ext cx="325693" cy="325391"/>
              </a:xfrm>
              <a:prstGeom prst="rect">
                <a:avLst/>
              </a:prstGeom>
            </p:spPr>
          </p:pic>
        </p:grpSp>
        <p:cxnSp>
          <p:nvCxnSpPr>
            <p:cNvPr id="107" name="直接连接符 106"/>
            <p:cNvCxnSpPr>
              <a:stCxn id="118" idx="0"/>
              <a:endCxn id="125" idx="2"/>
            </p:cNvCxnSpPr>
            <p:nvPr/>
          </p:nvCxnSpPr>
          <p:spPr>
            <a:xfrm flipV="1">
              <a:off x="3963718" y="1119306"/>
              <a:ext cx="1461215" cy="420990"/>
            </a:xfrm>
            <a:prstGeom prst="line">
              <a:avLst/>
            </a:prstGeom>
            <a:noFill/>
            <a:ln w="19050" cap="flat" cmpd="sng" algn="ctr">
              <a:solidFill>
                <a:sysClr val="windowText" lastClr="000000"/>
              </a:solidFill>
              <a:prstDash val="solid"/>
            </a:ln>
            <a:effectLst/>
          </p:spPr>
        </p:cxnSp>
        <p:cxnSp>
          <p:nvCxnSpPr>
            <p:cNvPr id="108" name="直接连接符 107"/>
            <p:cNvCxnSpPr>
              <a:stCxn id="114" idx="2"/>
              <a:endCxn id="96" idx="0"/>
            </p:cNvCxnSpPr>
            <p:nvPr/>
          </p:nvCxnSpPr>
          <p:spPr>
            <a:xfrm>
              <a:off x="3098145" y="2157629"/>
              <a:ext cx="2169151" cy="152178"/>
            </a:xfrm>
            <a:prstGeom prst="line">
              <a:avLst/>
            </a:prstGeom>
            <a:noFill/>
            <a:ln w="19050" cap="flat" cmpd="sng" algn="ctr">
              <a:solidFill>
                <a:srgbClr val="4F81BD">
                  <a:shade val="95000"/>
                  <a:satMod val="105000"/>
                </a:srgbClr>
              </a:solidFill>
              <a:prstDash val="solid"/>
            </a:ln>
            <a:effectLst/>
          </p:spPr>
        </p:cxnSp>
        <p:sp>
          <p:nvSpPr>
            <p:cNvPr id="109" name="矩形 108"/>
            <p:cNvSpPr/>
            <p:nvPr/>
          </p:nvSpPr>
          <p:spPr>
            <a:xfrm>
              <a:off x="3985947" y="2305045"/>
              <a:ext cx="685191" cy="214810"/>
            </a:xfrm>
            <a:prstGeom prst="rect">
              <a:avLst/>
            </a:prstGeom>
            <a:solidFill>
              <a:srgbClr val="1F497D">
                <a:lumMod val="40000"/>
                <a:lumOff val="6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5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rPr>
                <a:t>Chinese Names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5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rPr>
                <a:t>(if Applicable)</a:t>
              </a:r>
              <a:endParaRPr kumimoji="0" lang="zh-CN" altLang="en-US" sz="5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sp>
          <p:nvSpPr>
            <p:cNvPr id="110" name="圆角矩形 109"/>
            <p:cNvSpPr/>
            <p:nvPr/>
          </p:nvSpPr>
          <p:spPr>
            <a:xfrm>
              <a:off x="1973902" y="1949052"/>
              <a:ext cx="3977879" cy="733425"/>
            </a:xfrm>
            <a:prstGeom prst="roundRect">
              <a:avLst/>
            </a:prstGeom>
            <a:noFill/>
            <a:ln w="25400" cap="flat" cmpd="sng" algn="ctr">
              <a:solidFill>
                <a:srgbClr val="4F81BD">
                  <a:shade val="50000"/>
                </a:srgbClr>
              </a:solidFill>
              <a:prstDash val="sysDot"/>
            </a:ln>
            <a:effectLst/>
          </p:spPr>
          <p:txBody>
            <a:bodyPr wrap="square" rtlCol="0" anchor="t"/>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05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endParaRPr>
            </a:p>
          </p:txBody>
        </p:sp>
        <p:cxnSp>
          <p:nvCxnSpPr>
            <p:cNvPr id="111" name="直接连接符 110"/>
            <p:cNvCxnSpPr>
              <a:stCxn id="110" idx="2"/>
              <a:endCxn id="83" idx="0"/>
            </p:cNvCxnSpPr>
            <p:nvPr/>
          </p:nvCxnSpPr>
          <p:spPr>
            <a:xfrm>
              <a:off x="3962842" y="2682477"/>
              <a:ext cx="3132" cy="278305"/>
            </a:xfrm>
            <a:prstGeom prst="line">
              <a:avLst/>
            </a:prstGeom>
            <a:noFill/>
            <a:ln w="19050" cap="flat" cmpd="sng" algn="ctr">
              <a:solidFill>
                <a:srgbClr val="4F81BD">
                  <a:shade val="95000"/>
                  <a:satMod val="105000"/>
                </a:srgbClr>
              </a:solidFill>
              <a:prstDash val="solid"/>
            </a:ln>
            <a:effectLst/>
          </p:spPr>
        </p:cxnSp>
        <p:cxnSp>
          <p:nvCxnSpPr>
            <p:cNvPr id="112" name="直接连接符 111"/>
            <p:cNvCxnSpPr>
              <a:stCxn id="114" idx="2"/>
              <a:endCxn id="97" idx="0"/>
            </p:cNvCxnSpPr>
            <p:nvPr/>
          </p:nvCxnSpPr>
          <p:spPr>
            <a:xfrm>
              <a:off x="3098145" y="2157629"/>
              <a:ext cx="291646" cy="142653"/>
            </a:xfrm>
            <a:prstGeom prst="line">
              <a:avLst/>
            </a:prstGeom>
            <a:noFill/>
            <a:ln w="19050" cap="flat" cmpd="sng" algn="ctr">
              <a:solidFill>
                <a:srgbClr val="4F81BD">
                  <a:shade val="95000"/>
                  <a:satMod val="105000"/>
                </a:srgbClr>
              </a:solidFill>
              <a:prstDash val="solid"/>
            </a:ln>
            <a:effectLst/>
          </p:spPr>
        </p:cxnSp>
        <p:cxnSp>
          <p:nvCxnSpPr>
            <p:cNvPr id="113" name="直接连接符 112"/>
            <p:cNvCxnSpPr>
              <a:stCxn id="114" idx="2"/>
              <a:endCxn id="109" idx="0"/>
            </p:cNvCxnSpPr>
            <p:nvPr/>
          </p:nvCxnSpPr>
          <p:spPr>
            <a:xfrm>
              <a:off x="3098145" y="2157629"/>
              <a:ext cx="1230993" cy="147416"/>
            </a:xfrm>
            <a:prstGeom prst="line">
              <a:avLst/>
            </a:prstGeom>
            <a:noFill/>
            <a:ln w="19050" cap="flat" cmpd="sng" algn="ctr">
              <a:solidFill>
                <a:srgbClr val="4F81BD">
                  <a:shade val="95000"/>
                  <a:satMod val="105000"/>
                </a:srgbClr>
              </a:solidFill>
              <a:prstDash val="solid"/>
            </a:ln>
            <a:effectLst/>
          </p:spPr>
        </p:cxnSp>
        <p:sp>
          <p:nvSpPr>
            <p:cNvPr id="114" name="矩形 113"/>
            <p:cNvSpPr/>
            <p:nvPr/>
          </p:nvSpPr>
          <p:spPr>
            <a:xfrm>
              <a:off x="2754954" y="1978819"/>
              <a:ext cx="685191" cy="178810"/>
            </a:xfrm>
            <a:prstGeom prst="rect">
              <a:avLst/>
            </a:prstGeom>
            <a:solidFill>
              <a:srgbClr val="1F497D">
                <a:lumMod val="40000"/>
                <a:lumOff val="6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500" b="0" i="0" u="none" strike="noStrike" kern="1200" cap="none" spc="0" normalizeH="0" baseline="0" noProof="0">
                  <a:ln>
                    <a:noFill/>
                  </a:ln>
                  <a:solidFill>
                    <a:srgbClr val="FF0000"/>
                  </a:solidFill>
                  <a:effectLst/>
                  <a:uLnTx/>
                  <a:uFillTx/>
                  <a:latin typeface="Calibri" panose="020F0502020204030204"/>
                  <a:ea typeface="宋体" panose="02010600030101010101" pitchFamily="2" charset="-122"/>
                  <a:cs typeface="+mn-cs"/>
                </a:rPr>
                <a:t>Special  Processing Service</a:t>
              </a:r>
              <a:endParaRPr kumimoji="0" lang="zh-CN" altLang="zh-CN" sz="500" b="0" i="0" u="none" strike="noStrike" kern="1200" cap="none" spc="0" normalizeH="0" baseline="0" noProof="0">
                <a:ln>
                  <a:noFill/>
                </a:ln>
                <a:solidFill>
                  <a:srgbClr val="FF0000"/>
                </a:solidFill>
                <a:effectLst/>
                <a:uLnTx/>
                <a:uFillTx/>
                <a:latin typeface="Calibri" panose="020F0502020204030204"/>
                <a:ea typeface="宋体" panose="02010600030101010101" pitchFamily="2" charset="-122"/>
                <a:cs typeface="+mn-cs"/>
              </a:endParaRPr>
            </a:p>
          </p:txBody>
        </p:sp>
        <p:cxnSp>
          <p:nvCxnSpPr>
            <p:cNvPr id="115" name="直接连接符 114"/>
            <p:cNvCxnSpPr>
              <a:endCxn id="114" idx="0"/>
            </p:cNvCxnSpPr>
            <p:nvPr/>
          </p:nvCxnSpPr>
          <p:spPr>
            <a:xfrm>
              <a:off x="2850203" y="1866900"/>
              <a:ext cx="247942" cy="111919"/>
            </a:xfrm>
            <a:prstGeom prst="line">
              <a:avLst/>
            </a:prstGeom>
            <a:noFill/>
            <a:ln w="19050" cap="flat" cmpd="sng" algn="ctr">
              <a:solidFill>
                <a:srgbClr val="4F81BD">
                  <a:shade val="95000"/>
                  <a:satMod val="105000"/>
                </a:srgbClr>
              </a:solidFill>
              <a:prstDash val="solid"/>
            </a:ln>
            <a:effectLst/>
          </p:spPr>
        </p:cxnSp>
        <p:cxnSp>
          <p:nvCxnSpPr>
            <p:cNvPr id="116" name="直接连接符 115"/>
            <p:cNvCxnSpPr>
              <a:stCxn id="109" idx="0"/>
              <a:endCxn id="86" idx="2"/>
            </p:cNvCxnSpPr>
            <p:nvPr/>
          </p:nvCxnSpPr>
          <p:spPr>
            <a:xfrm flipH="1" flipV="1">
              <a:off x="3955763" y="1864411"/>
              <a:ext cx="372780" cy="440634"/>
            </a:xfrm>
            <a:prstGeom prst="line">
              <a:avLst/>
            </a:prstGeom>
            <a:noFill/>
            <a:ln w="19050" cap="flat" cmpd="sng" algn="ctr">
              <a:solidFill>
                <a:sysClr val="windowText" lastClr="000000"/>
              </a:solidFill>
              <a:prstDash val="solid"/>
            </a:ln>
            <a:effectLst/>
          </p:spPr>
        </p:cxnSp>
      </p:grpSp>
    </p:spTree>
    <p:extLst>
      <p:ext uri="{BB962C8B-B14F-4D97-AF65-F5344CB8AC3E}">
        <p14:creationId xmlns:p14="http://schemas.microsoft.com/office/powerpoint/2010/main" val="658287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1438275" y="735965"/>
            <a:ext cx="2000869" cy="497957"/>
          </a:xfrm>
          <a:prstGeom prst="rect">
            <a:avLst/>
          </a:prstGeom>
          <a:noFill/>
        </p:spPr>
        <p:txBody>
          <a:bodyPr wrap="none" rtlCol="0">
            <a:spAutoFit/>
          </a:bodyPr>
          <a:lstStyle/>
          <a:p>
            <a:pPr algn="l" eaLnBrk="1" hangingPunct="1">
              <a:lnSpc>
                <a:spcPct val="120000"/>
              </a:lnSpc>
              <a:spcBef>
                <a:spcPct val="0"/>
              </a:spcBef>
              <a:buFontTx/>
              <a:buNone/>
            </a:pPr>
            <a:r>
              <a:rPr lang="en-US" altLang="zh-CN" sz="2400" b="1" kern="0" dirty="0" smtClean="0">
                <a:solidFill>
                  <a:srgbClr val="445469"/>
                </a:solidFill>
                <a:latin typeface="+mn-ea"/>
                <a:sym typeface="+mn-ea"/>
              </a:rPr>
              <a:t>C35</a:t>
            </a:r>
            <a:r>
              <a:rPr lang="zh-CN" altLang="en-US" sz="2400" b="1" kern="0" dirty="0" smtClean="0">
                <a:solidFill>
                  <a:srgbClr val="445469"/>
                </a:solidFill>
                <a:latin typeface="+mn-ea"/>
                <a:sym typeface="+mn-ea"/>
              </a:rPr>
              <a:t>服务升级</a:t>
            </a:r>
            <a:endParaRPr lang="en-US" altLang="zh-CN" sz="2400" b="1" kern="0" dirty="0">
              <a:solidFill>
                <a:srgbClr val="445469"/>
              </a:solidFill>
              <a:latin typeface="+mn-ea"/>
              <a:sym typeface="+mn-ea"/>
            </a:endParaRPr>
          </a:p>
        </p:txBody>
      </p:sp>
      <p:sp>
        <p:nvSpPr>
          <p:cNvPr id="44" name="Rectangle 51"/>
          <p:cNvSpPr/>
          <p:nvPr/>
        </p:nvSpPr>
        <p:spPr>
          <a:xfrm>
            <a:off x="1161415" y="555626"/>
            <a:ext cx="153670" cy="81407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cs typeface="+mn-ea"/>
              <a:sym typeface="+mn-lt"/>
            </a:endParaRPr>
          </a:p>
        </p:txBody>
      </p:sp>
      <p:pic>
        <p:nvPicPr>
          <p:cNvPr id="45" name="Picture 2" descr="https://ss0.baidu.com/6ONWsjip0QIZ8tyhnq/it/u=2540172336,1479157015&amp;fm=58&amp;s=D112C039C5B0BF92110BCCCC030060AB&amp;bpow=121&amp;bpoh=7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7537" y="365125"/>
            <a:ext cx="1152525" cy="714375"/>
          </a:xfrm>
          <a:prstGeom prst="rect">
            <a:avLst/>
          </a:prstGeom>
          <a:noFill/>
          <a:extLst>
            <a:ext uri="{909E8E84-426E-40DD-AFC4-6F175D3DCCD1}">
              <a14:hiddenFill xmlns:a14="http://schemas.microsoft.com/office/drawing/2010/main">
                <a:solidFill>
                  <a:srgbClr val="FFFFFF"/>
                </a:solidFill>
              </a14:hiddenFill>
            </a:ext>
          </a:extLst>
        </p:spPr>
      </p:pic>
      <p:grpSp>
        <p:nvGrpSpPr>
          <p:cNvPr id="194" name="组合 193"/>
          <p:cNvGrpSpPr/>
          <p:nvPr/>
        </p:nvGrpSpPr>
        <p:grpSpPr>
          <a:xfrm>
            <a:off x="977665" y="1360625"/>
            <a:ext cx="10807936" cy="5356937"/>
            <a:chOff x="0" y="0"/>
            <a:chExt cx="10234575" cy="5356937"/>
          </a:xfrm>
        </p:grpSpPr>
        <p:grpSp>
          <p:nvGrpSpPr>
            <p:cNvPr id="195" name="组合 194"/>
            <p:cNvGrpSpPr/>
            <p:nvPr/>
          </p:nvGrpSpPr>
          <p:grpSpPr>
            <a:xfrm>
              <a:off x="0" y="0"/>
              <a:ext cx="9399498" cy="5356937"/>
              <a:chOff x="0" y="0"/>
              <a:chExt cx="9399498" cy="5356937"/>
            </a:xfrm>
          </p:grpSpPr>
          <p:sp>
            <p:nvSpPr>
              <p:cNvPr id="206" name="矩形 205"/>
              <p:cNvSpPr/>
              <p:nvPr/>
            </p:nvSpPr>
            <p:spPr>
              <a:xfrm>
                <a:off x="167560" y="638175"/>
                <a:ext cx="1436481" cy="590550"/>
              </a:xfrm>
              <a:prstGeom prst="rect">
                <a:avLst/>
              </a:prstGeom>
              <a:noFill/>
              <a:ln w="25400" cap="flat" cmpd="sng" algn="ctr">
                <a:noFill/>
                <a:prstDash val="solid"/>
              </a:ln>
              <a:effectLst/>
            </p:spPr>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宋体" panose="02010600030101010101" pitchFamily="2" charset="-122"/>
                    <a:ea typeface="宋体" panose="02010600030101010101" pitchFamily="2" charset="-122"/>
                    <a:cs typeface="+mn-cs"/>
                  </a:rPr>
                  <a:t>Experience</a:t>
                </a:r>
                <a:endParaRPr kumimoji="0" lang="zh-CN" altLang="zh-CN" sz="1400" b="1" i="0" u="none" strike="noStrike" kern="120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宋体" panose="02010600030101010101" pitchFamily="2" charset="-122"/>
                    <a:ea typeface="宋体" panose="02010600030101010101" pitchFamily="2" charset="-122"/>
                    <a:cs typeface="+mn-cs"/>
                  </a:rPr>
                  <a:t>APIs</a:t>
                </a:r>
                <a:endParaRPr kumimoji="0" lang="zh-CN" altLang="zh-CN" sz="1400" b="1" i="0" u="none" strike="noStrike" kern="120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宋体" panose="02010600030101010101" pitchFamily="2" charset="-122"/>
                  <a:ea typeface="宋体" panose="02010600030101010101" pitchFamily="2" charset="-122"/>
                  <a:cs typeface="+mn-cs"/>
                </a:endParaRPr>
              </a:p>
            </p:txBody>
          </p:sp>
          <p:sp>
            <p:nvSpPr>
              <p:cNvPr id="207" name="矩形 206"/>
              <p:cNvSpPr/>
              <p:nvPr/>
            </p:nvSpPr>
            <p:spPr>
              <a:xfrm>
                <a:off x="183157" y="1903408"/>
                <a:ext cx="1126645" cy="272077"/>
              </a:xfrm>
              <a:prstGeom prst="rect">
                <a:avLst/>
              </a:prstGeom>
              <a:noFill/>
              <a:ln w="25400" cap="flat" cmpd="sng" algn="ctr">
                <a:noFill/>
                <a:prstDash val="solid"/>
              </a:ln>
              <a:effectLst/>
            </p:spPr>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宋体" panose="02010600030101010101" pitchFamily="2" charset="-122"/>
                    <a:ea typeface="宋体" panose="02010600030101010101" pitchFamily="2" charset="-122"/>
                    <a:cs typeface="+mn-cs"/>
                  </a:rPr>
                  <a:t>Process</a:t>
                </a:r>
                <a:endParaRPr kumimoji="0" lang="zh-CN" altLang="zh-CN" sz="1400" b="1" i="0" u="none" strike="noStrike" kern="120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宋体" panose="02010600030101010101" pitchFamily="2" charset="-122"/>
                    <a:ea typeface="宋体" panose="02010600030101010101" pitchFamily="2" charset="-122"/>
                    <a:cs typeface="+mn-cs"/>
                  </a:rPr>
                  <a:t>APIs</a:t>
                </a:r>
                <a:endParaRPr kumimoji="0" lang="zh-CN" altLang="zh-CN" sz="1400" b="1" i="0" u="none" strike="noStrike" kern="120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宋体" panose="02010600030101010101" pitchFamily="2" charset="-122"/>
                  <a:ea typeface="宋体" panose="02010600030101010101" pitchFamily="2" charset="-122"/>
                  <a:cs typeface="+mn-cs"/>
                </a:endParaRPr>
              </a:p>
            </p:txBody>
          </p:sp>
          <p:cxnSp>
            <p:nvCxnSpPr>
              <p:cNvPr id="208" name="直接连接符 207"/>
              <p:cNvCxnSpPr/>
              <p:nvPr/>
            </p:nvCxnSpPr>
            <p:spPr>
              <a:xfrm flipV="1">
                <a:off x="1460699" y="1344300"/>
                <a:ext cx="7938799" cy="1"/>
              </a:xfrm>
              <a:prstGeom prst="line">
                <a:avLst/>
              </a:prstGeom>
              <a:noFill/>
              <a:ln w="12700" cap="flat" cmpd="sng" algn="ctr">
                <a:solidFill>
                  <a:sysClr val="window" lastClr="FFFFFF">
                    <a:lumMod val="75000"/>
                  </a:sysClr>
                </a:solidFill>
                <a:prstDash val="lgDash"/>
              </a:ln>
              <a:effectLst/>
            </p:spPr>
          </p:cxnSp>
          <p:cxnSp>
            <p:nvCxnSpPr>
              <p:cNvPr id="209" name="直接连接符 208"/>
              <p:cNvCxnSpPr/>
              <p:nvPr/>
            </p:nvCxnSpPr>
            <p:spPr>
              <a:xfrm flipV="1">
                <a:off x="1433751" y="2849174"/>
                <a:ext cx="7938799" cy="1"/>
              </a:xfrm>
              <a:prstGeom prst="line">
                <a:avLst/>
              </a:prstGeom>
              <a:noFill/>
              <a:ln w="12700" cap="flat" cmpd="sng" algn="ctr">
                <a:solidFill>
                  <a:sysClr val="window" lastClr="FFFFFF">
                    <a:lumMod val="75000"/>
                  </a:sysClr>
                </a:solidFill>
                <a:prstDash val="lgDash"/>
              </a:ln>
              <a:effectLst/>
            </p:spPr>
          </p:cxnSp>
          <p:sp>
            <p:nvSpPr>
              <p:cNvPr id="210" name="矩形 209"/>
              <p:cNvSpPr/>
              <p:nvPr/>
            </p:nvSpPr>
            <p:spPr>
              <a:xfrm>
                <a:off x="3023485" y="4909303"/>
                <a:ext cx="1927399" cy="447634"/>
              </a:xfrm>
              <a:prstGeom prst="rect">
                <a:avLst/>
              </a:prstGeom>
              <a:solidFill>
                <a:sysClr val="window" lastClr="FFFFFF">
                  <a:lumMod val="75000"/>
                </a:sys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rPr>
                  <a:t>Hub Service C35 Service </a:t>
                </a:r>
                <a:endParaRPr kumimoji="0" lang="zh-CN" altLang="en-US" sz="11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endParaRPr>
              </a:p>
            </p:txBody>
          </p:sp>
          <p:sp>
            <p:nvSpPr>
              <p:cNvPr id="211" name="矩形 210"/>
              <p:cNvSpPr/>
              <p:nvPr/>
            </p:nvSpPr>
            <p:spPr>
              <a:xfrm>
                <a:off x="334392" y="3391441"/>
                <a:ext cx="1000581" cy="295429"/>
              </a:xfrm>
              <a:prstGeom prst="rect">
                <a:avLst/>
              </a:prstGeom>
              <a:noFill/>
              <a:ln w="25400" cap="flat" cmpd="sng" algn="ctr">
                <a:noFill/>
                <a:prstDash val="solid"/>
              </a:ln>
              <a:effectLst/>
            </p:spPr>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宋体" panose="02010600030101010101" pitchFamily="2" charset="-122"/>
                    <a:ea typeface="宋体" panose="02010600030101010101" pitchFamily="2" charset="-122"/>
                    <a:cs typeface="+mn-cs"/>
                  </a:rPr>
                  <a:t>System APIs</a:t>
                </a:r>
                <a:endParaRPr kumimoji="0" lang="zh-CN" altLang="zh-CN" sz="1400" b="1" i="0" u="none" strike="noStrike" kern="120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宋体" panose="02010600030101010101" pitchFamily="2" charset="-122"/>
                  <a:ea typeface="宋体" panose="02010600030101010101" pitchFamily="2" charset="-122"/>
                  <a:cs typeface="+mn-cs"/>
                </a:endParaRPr>
              </a:p>
            </p:txBody>
          </p:sp>
          <p:sp>
            <p:nvSpPr>
              <p:cNvPr id="212" name="矩形 211"/>
              <p:cNvSpPr/>
              <p:nvPr/>
            </p:nvSpPr>
            <p:spPr>
              <a:xfrm>
                <a:off x="3320212" y="2960782"/>
                <a:ext cx="1291523" cy="172495"/>
              </a:xfrm>
              <a:prstGeom prst="rect">
                <a:avLst/>
              </a:prstGeom>
              <a:solidFill>
                <a:srgbClr val="F79646">
                  <a:lumMod val="60000"/>
                  <a:lumOff val="4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rPr>
                  <a:t>Gateway(F5)</a:t>
                </a:r>
                <a:endParaRPr kumimoji="0" lang="zh-CN" altLang="en-US" sz="8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endParaRPr>
              </a:p>
            </p:txBody>
          </p:sp>
          <p:cxnSp>
            <p:nvCxnSpPr>
              <p:cNvPr id="213" name="直接连接符 212"/>
              <p:cNvCxnSpPr/>
              <p:nvPr/>
            </p:nvCxnSpPr>
            <p:spPr>
              <a:xfrm flipV="1">
                <a:off x="1437743" y="4510840"/>
                <a:ext cx="7938799" cy="1"/>
              </a:xfrm>
              <a:prstGeom prst="line">
                <a:avLst/>
              </a:prstGeom>
              <a:noFill/>
              <a:ln w="12700" cap="flat" cmpd="sng" algn="ctr">
                <a:solidFill>
                  <a:sysClr val="window" lastClr="FFFFFF">
                    <a:lumMod val="75000"/>
                  </a:sysClr>
                </a:solidFill>
                <a:prstDash val="lgDash"/>
              </a:ln>
              <a:effectLst/>
            </p:spPr>
          </p:cxnSp>
          <p:sp>
            <p:nvSpPr>
              <p:cNvPr id="214" name="矩形 213"/>
              <p:cNvSpPr/>
              <p:nvPr/>
            </p:nvSpPr>
            <p:spPr>
              <a:xfrm>
                <a:off x="0" y="4311257"/>
                <a:ext cx="1538552" cy="263768"/>
              </a:xfrm>
              <a:prstGeom prst="rect">
                <a:avLst/>
              </a:prstGeom>
              <a:noFill/>
              <a:ln w="25400" cap="flat" cmpd="sng" algn="ctr">
                <a:noFill/>
                <a:prstDash val="solid"/>
              </a:ln>
              <a:effectLst/>
            </p:spPr>
            <p:txBody>
              <a:bodyPr wrap="square" rtlCol="0" anchor="t"/>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050" b="0" i="0" u="none" strike="noStrike" kern="0" cap="none" spc="0" normalizeH="0" baseline="0" noProof="0">
                  <a:ln w="0"/>
                  <a:solidFill>
                    <a:srgbClr val="F79646">
                      <a:lumMod val="75000"/>
                    </a:srgbClr>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endParaRPr>
              </a:p>
            </p:txBody>
          </p:sp>
          <p:sp>
            <p:nvSpPr>
              <p:cNvPr id="215" name="矩形 214"/>
              <p:cNvSpPr/>
              <p:nvPr/>
            </p:nvSpPr>
            <p:spPr>
              <a:xfrm>
                <a:off x="2155763" y="1701086"/>
                <a:ext cx="3600000" cy="163325"/>
              </a:xfrm>
              <a:prstGeom prst="rect">
                <a:avLst/>
              </a:prstGeom>
              <a:solidFill>
                <a:srgbClr val="1F497D">
                  <a:lumMod val="60000"/>
                  <a:lumOff val="40000"/>
                </a:srgbClr>
              </a:solidFill>
              <a:ln w="3175" cap="flat" cmpd="sng" algn="ctr">
                <a:solidFill>
                  <a:srgbClr val="1F497D">
                    <a:lumMod val="60000"/>
                    <a:lumOff val="40000"/>
                  </a:srgbClr>
                </a:solid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rPr>
                  <a:t>Restful API</a:t>
                </a:r>
                <a:endParaRPr kumimoji="0" lang="zh-CN" altLang="en-US" sz="105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endParaRPr>
              </a:p>
            </p:txBody>
          </p:sp>
          <p:grpSp>
            <p:nvGrpSpPr>
              <p:cNvPr id="216" name="组合 215"/>
              <p:cNvGrpSpPr/>
              <p:nvPr/>
            </p:nvGrpSpPr>
            <p:grpSpPr>
              <a:xfrm>
                <a:off x="3057374" y="3562349"/>
                <a:ext cx="1828953" cy="815139"/>
                <a:chOff x="3057374" y="3562349"/>
                <a:chExt cx="2209800" cy="1079176"/>
              </a:xfrm>
            </p:grpSpPr>
            <p:sp>
              <p:nvSpPr>
                <p:cNvPr id="314" name="圆角矩形 313"/>
                <p:cNvSpPr/>
                <p:nvPr/>
              </p:nvSpPr>
              <p:spPr>
                <a:xfrm>
                  <a:off x="3057374" y="3562349"/>
                  <a:ext cx="2209800" cy="1079176"/>
                </a:xfrm>
                <a:prstGeom prst="roundRect">
                  <a:avLst/>
                </a:prstGeom>
                <a:solidFill>
                  <a:srgbClr val="4F81BD">
                    <a:lumMod val="20000"/>
                    <a:lumOff val="80000"/>
                  </a:srgbClr>
                </a:solidFill>
                <a:ln w="9525" cap="flat" cmpd="sng" algn="ctr">
                  <a:noFill/>
                  <a:prstDash val="solid"/>
                </a:ln>
                <a:effectLst>
                  <a:outerShdw blurRad="40000" dist="23000" dir="5400000" rotWithShape="0">
                    <a:srgbClr val="000000">
                      <a:alpha val="35000"/>
                    </a:srgbClr>
                  </a:outerShdw>
                </a:effectLst>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a:ln>
                        <a:noFill/>
                      </a:ln>
                      <a:solidFill>
                        <a:srgbClr val="FF0000"/>
                      </a:solidFill>
                      <a:effectLst/>
                      <a:uLnTx/>
                      <a:uFillTx/>
                      <a:latin typeface="Calibri" panose="020F0502020204030204"/>
                      <a:ea typeface="宋体" panose="02010600030101010101" pitchFamily="2" charset="-122"/>
                    </a:rPr>
                    <a:t>C35 Service</a:t>
                  </a:r>
                  <a:endParaRPr kumimoji="0" lang="zh-CN" altLang="en-US" sz="1050" b="0" i="0" u="none" strike="noStrike" kern="0" cap="none" spc="0" normalizeH="0" baseline="0" noProof="0">
                    <a:ln>
                      <a:noFill/>
                    </a:ln>
                    <a:solidFill>
                      <a:srgbClr val="FF0000"/>
                    </a:solidFill>
                    <a:effectLst/>
                    <a:uLnTx/>
                    <a:uFillTx/>
                    <a:latin typeface="Calibri" panose="020F0502020204030204"/>
                    <a:ea typeface="宋体" panose="02010600030101010101" pitchFamily="2" charset="-122"/>
                  </a:endParaRPr>
                </a:p>
              </p:txBody>
            </p:sp>
            <p:sp>
              <p:nvSpPr>
                <p:cNvPr id="315" name="矩形 314"/>
                <p:cNvSpPr/>
                <p:nvPr/>
              </p:nvSpPr>
              <p:spPr>
                <a:xfrm>
                  <a:off x="3306106" y="3667887"/>
                  <a:ext cx="1686763" cy="358096"/>
                </a:xfrm>
                <a:prstGeom prst="rect">
                  <a:avLst/>
                </a:prstGeom>
                <a:solidFill>
                  <a:srgbClr val="1F497D">
                    <a:lumMod val="40000"/>
                    <a:lumOff val="6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rPr>
                    <a:t>Fixlength conversion</a:t>
                  </a:r>
                  <a:endParaRPr kumimoji="0" lang="zh-CN" altLang="en-US" sz="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endParaRPr>
                </a:p>
              </p:txBody>
            </p:sp>
            <p:sp>
              <p:nvSpPr>
                <p:cNvPr id="316" name="矩形 315"/>
                <p:cNvSpPr/>
                <p:nvPr/>
              </p:nvSpPr>
              <p:spPr>
                <a:xfrm>
                  <a:off x="3276159" y="4191925"/>
                  <a:ext cx="1756632" cy="349363"/>
                </a:xfrm>
                <a:prstGeom prst="rect">
                  <a:avLst/>
                </a:prstGeom>
                <a:solidFill>
                  <a:srgbClr val="1F497D">
                    <a:lumMod val="40000"/>
                    <a:lumOff val="6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rPr>
                    <a:t>Call MQ Request Hub</a:t>
                  </a:r>
                  <a:endParaRPr kumimoji="0" lang="zh-CN" altLang="en-US" sz="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endParaRPr>
                </a:p>
              </p:txBody>
            </p:sp>
          </p:grpSp>
          <p:cxnSp>
            <p:nvCxnSpPr>
              <p:cNvPr id="217" name="直接连接符 216"/>
              <p:cNvCxnSpPr>
                <a:stCxn id="315" idx="2"/>
                <a:endCxn id="316" idx="0"/>
              </p:cNvCxnSpPr>
              <p:nvPr/>
            </p:nvCxnSpPr>
            <p:spPr>
              <a:xfrm>
                <a:off x="3961281" y="3912725"/>
                <a:ext cx="4123" cy="125065"/>
              </a:xfrm>
              <a:prstGeom prst="line">
                <a:avLst/>
              </a:prstGeom>
              <a:noFill/>
              <a:ln w="9525" cap="flat" cmpd="sng" algn="ctr">
                <a:solidFill>
                  <a:sysClr val="window" lastClr="FFFFFF">
                    <a:lumMod val="65000"/>
                  </a:sysClr>
                </a:solidFill>
                <a:prstDash val="sysDash"/>
              </a:ln>
              <a:effectLst/>
            </p:spPr>
          </p:cxnSp>
          <p:sp>
            <p:nvSpPr>
              <p:cNvPr id="276" name="矩形 275"/>
              <p:cNvSpPr/>
              <p:nvPr/>
            </p:nvSpPr>
            <p:spPr>
              <a:xfrm>
                <a:off x="2171319" y="3137837"/>
                <a:ext cx="3601191" cy="163325"/>
              </a:xfrm>
              <a:prstGeom prst="rect">
                <a:avLst/>
              </a:prstGeom>
              <a:solidFill>
                <a:srgbClr val="1F497D">
                  <a:lumMod val="60000"/>
                  <a:lumOff val="40000"/>
                </a:srgbClr>
              </a:solidFill>
              <a:ln w="3175" cap="flat" cmpd="sng" algn="ctr">
                <a:solidFill>
                  <a:srgbClr val="1F497D">
                    <a:lumMod val="60000"/>
                    <a:lumOff val="40000"/>
                  </a:srgbClr>
                </a:solid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rPr>
                  <a:t>Restful API</a:t>
                </a:r>
                <a:endParaRPr kumimoji="0" lang="zh-CN" altLang="en-US" sz="105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endParaRPr>
              </a:p>
            </p:txBody>
          </p:sp>
          <p:sp>
            <p:nvSpPr>
              <p:cNvPr id="277" name="矩形 276"/>
              <p:cNvSpPr/>
              <p:nvPr/>
            </p:nvSpPr>
            <p:spPr>
              <a:xfrm>
                <a:off x="3327013" y="4734622"/>
                <a:ext cx="1291523" cy="172495"/>
              </a:xfrm>
              <a:prstGeom prst="rect">
                <a:avLst/>
              </a:prstGeom>
              <a:solidFill>
                <a:srgbClr val="F79646">
                  <a:lumMod val="60000"/>
                  <a:lumOff val="4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rPr>
                  <a:t>Request/Reply MQ</a:t>
                </a:r>
                <a:endParaRPr kumimoji="0" lang="zh-CN" altLang="en-US" sz="8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endParaRPr>
              </a:p>
            </p:txBody>
          </p:sp>
          <p:cxnSp>
            <p:nvCxnSpPr>
              <p:cNvPr id="278" name="直接连接符 277"/>
              <p:cNvCxnSpPr>
                <a:stCxn id="314" idx="2"/>
                <a:endCxn id="277" idx="0"/>
              </p:cNvCxnSpPr>
              <p:nvPr/>
            </p:nvCxnSpPr>
            <p:spPr>
              <a:xfrm>
                <a:off x="3971850" y="4377488"/>
                <a:ext cx="924" cy="357134"/>
              </a:xfrm>
              <a:prstGeom prst="line">
                <a:avLst/>
              </a:prstGeom>
              <a:noFill/>
              <a:ln w="19050" cap="flat" cmpd="sng" algn="ctr">
                <a:solidFill>
                  <a:srgbClr val="4F81BD">
                    <a:shade val="95000"/>
                    <a:satMod val="105000"/>
                  </a:srgbClr>
                </a:solidFill>
                <a:prstDash val="solid"/>
              </a:ln>
              <a:effectLst/>
            </p:spPr>
          </p:cxnSp>
          <p:cxnSp>
            <p:nvCxnSpPr>
              <p:cNvPr id="279" name="直接连接符 278"/>
              <p:cNvCxnSpPr>
                <a:stCxn id="276" idx="2"/>
                <a:endCxn id="314" idx="0"/>
              </p:cNvCxnSpPr>
              <p:nvPr/>
            </p:nvCxnSpPr>
            <p:spPr>
              <a:xfrm flipH="1">
                <a:off x="3971850" y="3301162"/>
                <a:ext cx="65" cy="261187"/>
              </a:xfrm>
              <a:prstGeom prst="line">
                <a:avLst/>
              </a:prstGeom>
              <a:noFill/>
              <a:ln w="19050" cap="flat" cmpd="sng" algn="ctr">
                <a:solidFill>
                  <a:srgbClr val="4F81BD">
                    <a:shade val="95000"/>
                    <a:satMod val="105000"/>
                  </a:srgbClr>
                </a:solidFill>
                <a:prstDash val="solid"/>
              </a:ln>
              <a:effectLst/>
            </p:spPr>
          </p:cxnSp>
          <p:sp>
            <p:nvSpPr>
              <p:cNvPr id="280" name="矩形 279"/>
              <p:cNvSpPr/>
              <p:nvPr/>
            </p:nvSpPr>
            <p:spPr>
              <a:xfrm>
                <a:off x="2108443" y="2295519"/>
                <a:ext cx="685191" cy="214810"/>
              </a:xfrm>
              <a:prstGeom prst="rect">
                <a:avLst/>
              </a:prstGeom>
              <a:solidFill>
                <a:srgbClr val="1F497D">
                  <a:lumMod val="40000"/>
                  <a:lumOff val="6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5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rPr>
                  <a:t>Short English Full Name</a:t>
                </a:r>
                <a:endParaRPr kumimoji="0" lang="zh-CN" altLang="en-US" sz="5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cxnSp>
            <p:nvCxnSpPr>
              <p:cNvPr id="281" name="直接连接符 280"/>
              <p:cNvCxnSpPr>
                <a:stCxn id="305" idx="0"/>
                <a:endCxn id="304" idx="2"/>
              </p:cNvCxnSpPr>
              <p:nvPr/>
            </p:nvCxnSpPr>
            <p:spPr>
              <a:xfrm flipH="1" flipV="1">
                <a:off x="2512370" y="1119306"/>
                <a:ext cx="1451348" cy="420990"/>
              </a:xfrm>
              <a:prstGeom prst="line">
                <a:avLst/>
              </a:prstGeom>
              <a:noFill/>
              <a:ln w="19050" cap="flat" cmpd="sng" algn="ctr">
                <a:solidFill>
                  <a:srgbClr val="4F81BD">
                    <a:shade val="95000"/>
                    <a:satMod val="105000"/>
                  </a:srgbClr>
                </a:solidFill>
                <a:prstDash val="solid"/>
              </a:ln>
              <a:effectLst/>
            </p:spPr>
          </p:cxnSp>
          <p:cxnSp>
            <p:nvCxnSpPr>
              <p:cNvPr id="282" name="直接连接符 281"/>
              <p:cNvCxnSpPr/>
              <p:nvPr/>
            </p:nvCxnSpPr>
            <p:spPr>
              <a:xfrm flipV="1">
                <a:off x="1398831" y="485775"/>
                <a:ext cx="7938799" cy="1"/>
              </a:xfrm>
              <a:prstGeom prst="line">
                <a:avLst/>
              </a:prstGeom>
              <a:noFill/>
              <a:ln w="12700" cap="flat" cmpd="sng" algn="ctr">
                <a:solidFill>
                  <a:sysClr val="window" lastClr="FFFFFF">
                    <a:lumMod val="75000"/>
                  </a:sysClr>
                </a:solidFill>
                <a:prstDash val="lgDash"/>
              </a:ln>
              <a:effectLst/>
            </p:spPr>
          </p:cxnSp>
          <p:sp>
            <p:nvSpPr>
              <p:cNvPr id="283" name="矩形 282"/>
              <p:cNvSpPr/>
              <p:nvPr/>
            </p:nvSpPr>
            <p:spPr>
              <a:xfrm>
                <a:off x="4924105" y="2309807"/>
                <a:ext cx="685191" cy="214810"/>
              </a:xfrm>
              <a:prstGeom prst="rect">
                <a:avLst/>
              </a:prstGeom>
              <a:solidFill>
                <a:srgbClr val="1F497D">
                  <a:lumMod val="40000"/>
                  <a:lumOff val="6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5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rPr>
                  <a:t>ID Card Number</a:t>
                </a:r>
                <a:endParaRPr kumimoji="0" lang="en-US" altLang="zh-CN" sz="500" b="0" i="0" u="none" strike="noStrike" kern="0" cap="none" spc="0" normalizeH="0" baseline="0" noProof="0">
                  <a:ln>
                    <a:noFill/>
                  </a:ln>
                  <a:solidFill>
                    <a:srgbClr val="1F497D"/>
                  </a:solidFill>
                  <a:effectLst/>
                  <a:uLnTx/>
                  <a:uFillTx/>
                  <a:latin typeface="Calibri" panose="020F0502020204030204"/>
                  <a:ea typeface="宋体" panose="02010600030101010101" pitchFamily="2" charset="-122"/>
                </a:endParaRPr>
              </a:p>
            </p:txBody>
          </p:sp>
          <p:sp>
            <p:nvSpPr>
              <p:cNvPr id="284" name="矩形 283"/>
              <p:cNvSpPr/>
              <p:nvPr/>
            </p:nvSpPr>
            <p:spPr>
              <a:xfrm>
                <a:off x="3047791" y="2300282"/>
                <a:ext cx="685190" cy="214810"/>
              </a:xfrm>
              <a:prstGeom prst="rect">
                <a:avLst/>
              </a:prstGeom>
              <a:solidFill>
                <a:srgbClr val="1F497D">
                  <a:lumMod val="40000"/>
                  <a:lumOff val="6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5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rPr>
                  <a:t>English Full Name</a:t>
                </a:r>
                <a:endParaRPr kumimoji="0" lang="zh-CN" altLang="en-US" sz="5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cxnSp>
            <p:nvCxnSpPr>
              <p:cNvPr id="285" name="直接连接符 284"/>
              <p:cNvCxnSpPr>
                <a:endCxn id="280" idx="0"/>
              </p:cNvCxnSpPr>
              <p:nvPr/>
            </p:nvCxnSpPr>
            <p:spPr>
              <a:xfrm flipH="1">
                <a:off x="2451634" y="1860947"/>
                <a:ext cx="398570" cy="434572"/>
              </a:xfrm>
              <a:prstGeom prst="line">
                <a:avLst/>
              </a:prstGeom>
              <a:noFill/>
              <a:ln w="19050" cap="flat" cmpd="sng" algn="ctr">
                <a:solidFill>
                  <a:srgbClr val="4F81BD">
                    <a:shade val="95000"/>
                    <a:satMod val="105000"/>
                  </a:srgbClr>
                </a:solidFill>
                <a:prstDash val="solid"/>
              </a:ln>
              <a:effectLst/>
            </p:spPr>
          </p:cxnSp>
          <p:cxnSp>
            <p:nvCxnSpPr>
              <p:cNvPr id="286" name="直接连接符 285"/>
              <p:cNvCxnSpPr>
                <a:stCxn id="304" idx="0"/>
                <a:endCxn id="308" idx="2"/>
              </p:cNvCxnSpPr>
              <p:nvPr/>
            </p:nvCxnSpPr>
            <p:spPr>
              <a:xfrm flipV="1">
                <a:off x="2512370" y="495300"/>
                <a:ext cx="1808" cy="257175"/>
              </a:xfrm>
              <a:prstGeom prst="line">
                <a:avLst/>
              </a:prstGeom>
              <a:noFill/>
              <a:ln w="19050" cap="flat" cmpd="sng" algn="ctr">
                <a:solidFill>
                  <a:srgbClr val="4F81BD">
                    <a:shade val="95000"/>
                    <a:satMod val="105000"/>
                  </a:srgbClr>
                </a:solidFill>
                <a:prstDash val="solid"/>
              </a:ln>
              <a:effectLst/>
            </p:spPr>
          </p:cxnSp>
          <p:cxnSp>
            <p:nvCxnSpPr>
              <p:cNvPr id="287" name="直接连接符 286"/>
              <p:cNvCxnSpPr>
                <a:stCxn id="307" idx="0"/>
                <a:endCxn id="309" idx="2"/>
              </p:cNvCxnSpPr>
              <p:nvPr/>
            </p:nvCxnSpPr>
            <p:spPr>
              <a:xfrm flipH="1" flipV="1">
                <a:off x="3965550" y="495300"/>
                <a:ext cx="1462" cy="257175"/>
              </a:xfrm>
              <a:prstGeom prst="line">
                <a:avLst/>
              </a:prstGeom>
              <a:noFill/>
              <a:ln w="19050" cap="flat" cmpd="sng" algn="ctr">
                <a:solidFill>
                  <a:srgbClr val="FF0000"/>
                </a:solidFill>
                <a:prstDash val="solid"/>
              </a:ln>
              <a:effectLst/>
            </p:spPr>
          </p:cxnSp>
          <p:cxnSp>
            <p:nvCxnSpPr>
              <p:cNvPr id="288" name="直接连接符 287"/>
              <p:cNvCxnSpPr>
                <a:stCxn id="305" idx="0"/>
                <a:endCxn id="307" idx="2"/>
              </p:cNvCxnSpPr>
              <p:nvPr/>
            </p:nvCxnSpPr>
            <p:spPr>
              <a:xfrm flipV="1">
                <a:off x="3963718" y="1119306"/>
                <a:ext cx="3294" cy="420990"/>
              </a:xfrm>
              <a:prstGeom prst="line">
                <a:avLst/>
              </a:prstGeom>
              <a:noFill/>
              <a:ln w="19050" cap="flat" cmpd="sng" algn="ctr">
                <a:solidFill>
                  <a:srgbClr val="FF0000"/>
                </a:solidFill>
                <a:prstDash val="solid"/>
              </a:ln>
              <a:effectLst/>
            </p:spPr>
          </p:cxnSp>
          <p:cxnSp>
            <p:nvCxnSpPr>
              <p:cNvPr id="289" name="直接连接符 288"/>
              <p:cNvCxnSpPr>
                <a:stCxn id="284" idx="0"/>
                <a:endCxn id="215" idx="2"/>
              </p:cNvCxnSpPr>
              <p:nvPr/>
            </p:nvCxnSpPr>
            <p:spPr>
              <a:xfrm flipV="1">
                <a:off x="3390386" y="1864411"/>
                <a:ext cx="565377" cy="435871"/>
              </a:xfrm>
              <a:prstGeom prst="line">
                <a:avLst/>
              </a:prstGeom>
              <a:noFill/>
              <a:ln w="19050" cap="flat" cmpd="sng" algn="ctr">
                <a:solidFill>
                  <a:srgbClr val="FF0000"/>
                </a:solidFill>
                <a:prstDash val="solid"/>
              </a:ln>
              <a:effectLst/>
            </p:spPr>
          </p:cxnSp>
          <p:cxnSp>
            <p:nvCxnSpPr>
              <p:cNvPr id="290" name="直接连接符 289"/>
              <p:cNvCxnSpPr>
                <a:stCxn id="283" idx="0"/>
                <a:endCxn id="215" idx="2"/>
              </p:cNvCxnSpPr>
              <p:nvPr/>
            </p:nvCxnSpPr>
            <p:spPr>
              <a:xfrm flipH="1" flipV="1">
                <a:off x="3955763" y="1864411"/>
                <a:ext cx="1310938" cy="445396"/>
              </a:xfrm>
              <a:prstGeom prst="line">
                <a:avLst/>
              </a:prstGeom>
              <a:noFill/>
              <a:ln w="19050" cap="flat" cmpd="sng" algn="ctr">
                <a:solidFill>
                  <a:srgbClr val="FF0000"/>
                </a:solidFill>
                <a:prstDash val="solid"/>
              </a:ln>
              <a:effectLst/>
            </p:spPr>
          </p:cxnSp>
          <p:cxnSp>
            <p:nvCxnSpPr>
              <p:cNvPr id="291" name="直接连接符 290"/>
              <p:cNvCxnSpPr>
                <a:stCxn id="277" idx="0"/>
                <a:endCxn id="314" idx="2"/>
              </p:cNvCxnSpPr>
              <p:nvPr/>
            </p:nvCxnSpPr>
            <p:spPr>
              <a:xfrm flipH="1" flipV="1">
                <a:off x="3971850" y="4377488"/>
                <a:ext cx="924" cy="357134"/>
              </a:xfrm>
              <a:prstGeom prst="line">
                <a:avLst/>
              </a:prstGeom>
              <a:noFill/>
              <a:ln w="19050" cap="flat" cmpd="sng" algn="ctr">
                <a:solidFill>
                  <a:srgbClr val="FF0000"/>
                </a:solidFill>
                <a:prstDash val="solid"/>
              </a:ln>
              <a:effectLst/>
            </p:spPr>
          </p:cxnSp>
          <p:cxnSp>
            <p:nvCxnSpPr>
              <p:cNvPr id="292" name="直接连接符 291"/>
              <p:cNvCxnSpPr>
                <a:stCxn id="312" idx="0"/>
                <a:endCxn id="311" idx="2"/>
              </p:cNvCxnSpPr>
              <p:nvPr/>
            </p:nvCxnSpPr>
            <p:spPr>
              <a:xfrm flipV="1">
                <a:off x="5424933" y="495300"/>
                <a:ext cx="3895" cy="257175"/>
              </a:xfrm>
              <a:prstGeom prst="line">
                <a:avLst/>
              </a:prstGeom>
              <a:noFill/>
              <a:ln w="19050" cap="flat" cmpd="sng" algn="ctr">
                <a:solidFill>
                  <a:sysClr val="windowText" lastClr="000000"/>
                </a:solidFill>
                <a:prstDash val="solid"/>
              </a:ln>
              <a:effectLst/>
            </p:spPr>
          </p:cxnSp>
          <p:grpSp>
            <p:nvGrpSpPr>
              <p:cNvPr id="293" name="组合 292"/>
              <p:cNvGrpSpPr/>
              <p:nvPr/>
            </p:nvGrpSpPr>
            <p:grpSpPr>
              <a:xfrm>
                <a:off x="2037612" y="0"/>
                <a:ext cx="3835591" cy="1712791"/>
                <a:chOff x="2037612" y="0"/>
                <a:chExt cx="3835591" cy="1712791"/>
              </a:xfrm>
            </p:grpSpPr>
            <p:sp>
              <p:nvSpPr>
                <p:cNvPr id="304" name="矩形 303"/>
                <p:cNvSpPr/>
                <p:nvPr/>
              </p:nvSpPr>
              <p:spPr>
                <a:xfrm>
                  <a:off x="2037612" y="752475"/>
                  <a:ext cx="949516" cy="366831"/>
                </a:xfrm>
                <a:prstGeom prst="rect">
                  <a:avLst/>
                </a:prstGeom>
                <a:solidFill>
                  <a:srgbClr val="1F497D">
                    <a:lumMod val="40000"/>
                    <a:lumOff val="6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rPr>
                    <a:t>SMP View</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rPr>
                    <a:t>C35 Service  </a:t>
                  </a:r>
                  <a:endParaRPr kumimoji="0" lang="zh-CN" altLang="en-US" sz="4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sp>
              <p:nvSpPr>
                <p:cNvPr id="305" name="矩形 304"/>
                <p:cNvSpPr/>
                <p:nvPr/>
              </p:nvSpPr>
              <p:spPr>
                <a:xfrm>
                  <a:off x="3317956" y="1540296"/>
                  <a:ext cx="1291523" cy="172495"/>
                </a:xfrm>
                <a:prstGeom prst="rect">
                  <a:avLst/>
                </a:prstGeom>
                <a:solidFill>
                  <a:srgbClr val="F79646">
                    <a:lumMod val="60000"/>
                    <a:lumOff val="4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rPr>
                    <a:t>Gateway(F5)</a:t>
                  </a:r>
                  <a:endParaRPr kumimoji="0" lang="zh-CN" altLang="en-US" sz="8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endParaRPr>
                </a:p>
              </p:txBody>
            </p:sp>
            <p:pic>
              <p:nvPicPr>
                <p:cNvPr id="306" name="Picture 6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47110" y="8335"/>
                  <a:ext cx="325693" cy="325391"/>
                </a:xfrm>
                <a:prstGeom prst="rect">
                  <a:avLst/>
                </a:prstGeom>
              </p:spPr>
            </p:pic>
            <p:sp>
              <p:nvSpPr>
                <p:cNvPr id="307" name="矩形 306"/>
                <p:cNvSpPr/>
                <p:nvPr/>
              </p:nvSpPr>
              <p:spPr>
                <a:xfrm>
                  <a:off x="3519337" y="752475"/>
                  <a:ext cx="895350" cy="366831"/>
                </a:xfrm>
                <a:prstGeom prst="rect">
                  <a:avLst/>
                </a:prstGeom>
                <a:solidFill>
                  <a:srgbClr val="1F497D">
                    <a:lumMod val="40000"/>
                    <a:lumOff val="6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rPr>
                    <a:t>OSA</a:t>
                  </a:r>
                  <a:r>
                    <a:rPr kumimoji="0" lang="zh-CN" altLang="en-US" sz="8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rPr>
                    <a:t> </a:t>
                  </a:r>
                  <a:r>
                    <a:rPr kumimoji="0" lang="en-US" altLang="zh-CN" sz="8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rPr>
                    <a:t>View</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rPr>
                    <a:t>C35 Service </a:t>
                  </a:r>
                </a:p>
              </p:txBody>
            </p:sp>
            <p:sp>
              <p:nvSpPr>
                <p:cNvPr id="308" name="矩形 307"/>
                <p:cNvSpPr/>
                <p:nvPr/>
              </p:nvSpPr>
              <p:spPr>
                <a:xfrm>
                  <a:off x="2244178" y="314325"/>
                  <a:ext cx="540000" cy="180975"/>
                </a:xfrm>
                <a:prstGeom prst="rect">
                  <a:avLst/>
                </a:prstGeom>
                <a:solidFill>
                  <a:srgbClr val="1F497D">
                    <a:lumMod val="40000"/>
                    <a:lumOff val="6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rPr>
                    <a:t>SMP </a:t>
                  </a:r>
                  <a:endParaRPr kumimoji="0" lang="zh-CN" altLang="en-US" sz="6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sp>
              <p:nvSpPr>
                <p:cNvPr id="309" name="矩形 308"/>
                <p:cNvSpPr/>
                <p:nvPr/>
              </p:nvSpPr>
              <p:spPr>
                <a:xfrm>
                  <a:off x="3695550" y="314325"/>
                  <a:ext cx="540000" cy="180975"/>
                </a:xfrm>
                <a:prstGeom prst="rect">
                  <a:avLst/>
                </a:prstGeom>
                <a:solidFill>
                  <a:srgbClr val="1F497D">
                    <a:lumMod val="40000"/>
                    <a:lumOff val="6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rPr>
                    <a:t>OSA </a:t>
                  </a:r>
                  <a:endParaRPr kumimoji="0" lang="zh-CN" altLang="en-US" sz="6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pic>
              <p:nvPicPr>
                <p:cNvPr id="310" name="Picture 43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292178" y="0"/>
                  <a:ext cx="245537" cy="338049"/>
                </a:xfrm>
                <a:prstGeom prst="rect">
                  <a:avLst/>
                </a:prstGeom>
                <a:solidFill>
                  <a:sysClr val="window" lastClr="FFFFFF"/>
                </a:solidFill>
              </p:spPr>
            </p:pic>
            <p:sp>
              <p:nvSpPr>
                <p:cNvPr id="311" name="矩形 310"/>
                <p:cNvSpPr/>
                <p:nvPr/>
              </p:nvSpPr>
              <p:spPr>
                <a:xfrm>
                  <a:off x="5158828" y="314325"/>
                  <a:ext cx="540000" cy="180975"/>
                </a:xfrm>
                <a:prstGeom prst="rect">
                  <a:avLst/>
                </a:prstGeom>
                <a:solidFill>
                  <a:srgbClr val="1F497D">
                    <a:lumMod val="40000"/>
                    <a:lumOff val="6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rPr>
                    <a:t>xxx</a:t>
                  </a:r>
                  <a:endParaRPr kumimoji="0" lang="zh-CN" altLang="en-US" sz="6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sp>
              <p:nvSpPr>
                <p:cNvPr id="312" name="矩形 311"/>
                <p:cNvSpPr/>
                <p:nvPr/>
              </p:nvSpPr>
              <p:spPr>
                <a:xfrm>
                  <a:off x="4976662" y="752475"/>
                  <a:ext cx="896541" cy="366831"/>
                </a:xfrm>
                <a:prstGeom prst="rect">
                  <a:avLst/>
                </a:prstGeom>
                <a:solidFill>
                  <a:srgbClr val="1F497D">
                    <a:lumMod val="40000"/>
                    <a:lumOff val="6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rPr>
                    <a:t>xxx</a:t>
                  </a:r>
                  <a:r>
                    <a:rPr kumimoji="0" lang="zh-CN" altLang="en-US" sz="8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rPr>
                    <a:t> </a:t>
                  </a:r>
                  <a:r>
                    <a:rPr kumimoji="0" lang="en-US" altLang="zh-CN" sz="8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rPr>
                    <a:t>View</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rPr>
                    <a:t>C35 Service </a:t>
                  </a:r>
                </a:p>
              </p:txBody>
            </p:sp>
            <p:pic>
              <p:nvPicPr>
                <p:cNvPr id="313" name="Picture 6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803897" y="10716"/>
                  <a:ext cx="325693" cy="325391"/>
                </a:xfrm>
                <a:prstGeom prst="rect">
                  <a:avLst/>
                </a:prstGeom>
              </p:spPr>
            </p:pic>
          </p:grpSp>
          <p:cxnSp>
            <p:nvCxnSpPr>
              <p:cNvPr id="294" name="直接连接符 293"/>
              <p:cNvCxnSpPr>
                <a:stCxn id="305" idx="0"/>
                <a:endCxn id="312" idx="2"/>
              </p:cNvCxnSpPr>
              <p:nvPr/>
            </p:nvCxnSpPr>
            <p:spPr>
              <a:xfrm flipV="1">
                <a:off x="3963718" y="1119306"/>
                <a:ext cx="1461215" cy="420990"/>
              </a:xfrm>
              <a:prstGeom prst="line">
                <a:avLst/>
              </a:prstGeom>
              <a:noFill/>
              <a:ln w="19050" cap="flat" cmpd="sng" algn="ctr">
                <a:solidFill>
                  <a:sysClr val="windowText" lastClr="000000"/>
                </a:solidFill>
                <a:prstDash val="solid"/>
              </a:ln>
              <a:effectLst/>
            </p:spPr>
          </p:cxnSp>
          <p:cxnSp>
            <p:nvCxnSpPr>
              <p:cNvPr id="295" name="直接连接符 294"/>
              <p:cNvCxnSpPr>
                <a:stCxn id="301" idx="2"/>
                <a:endCxn id="283" idx="0"/>
              </p:cNvCxnSpPr>
              <p:nvPr/>
            </p:nvCxnSpPr>
            <p:spPr>
              <a:xfrm>
                <a:off x="3098145" y="2157629"/>
                <a:ext cx="2169151" cy="152178"/>
              </a:xfrm>
              <a:prstGeom prst="line">
                <a:avLst/>
              </a:prstGeom>
              <a:noFill/>
              <a:ln w="19050" cap="flat" cmpd="sng" algn="ctr">
                <a:solidFill>
                  <a:srgbClr val="4F81BD">
                    <a:shade val="95000"/>
                    <a:satMod val="105000"/>
                  </a:srgbClr>
                </a:solidFill>
                <a:prstDash val="solid"/>
              </a:ln>
              <a:effectLst/>
            </p:spPr>
          </p:cxnSp>
          <p:sp>
            <p:nvSpPr>
              <p:cNvPr id="296" name="矩形 295"/>
              <p:cNvSpPr/>
              <p:nvPr/>
            </p:nvSpPr>
            <p:spPr>
              <a:xfrm>
                <a:off x="3985947" y="2305045"/>
                <a:ext cx="685191" cy="214810"/>
              </a:xfrm>
              <a:prstGeom prst="rect">
                <a:avLst/>
              </a:prstGeom>
              <a:solidFill>
                <a:srgbClr val="1F497D">
                  <a:lumMod val="40000"/>
                  <a:lumOff val="6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5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rPr>
                  <a:t>Chinese Names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5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rPr>
                  <a:t>(if Applicable)</a:t>
                </a:r>
                <a:endParaRPr kumimoji="0" lang="zh-CN" altLang="en-US" sz="5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sp>
            <p:nvSpPr>
              <p:cNvPr id="297" name="圆角矩形 296"/>
              <p:cNvSpPr/>
              <p:nvPr/>
            </p:nvSpPr>
            <p:spPr>
              <a:xfrm>
                <a:off x="1973902" y="1949052"/>
                <a:ext cx="3977879" cy="733425"/>
              </a:xfrm>
              <a:prstGeom prst="roundRect">
                <a:avLst/>
              </a:prstGeom>
              <a:noFill/>
              <a:ln w="25400" cap="flat" cmpd="sng" algn="ctr">
                <a:solidFill>
                  <a:srgbClr val="4F81BD">
                    <a:shade val="50000"/>
                  </a:srgbClr>
                </a:solidFill>
                <a:prstDash val="sysDot"/>
              </a:ln>
              <a:effectLst/>
            </p:spPr>
            <p:txBody>
              <a:bodyPr wrap="square" rtlCol="0" anchor="t"/>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05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endParaRPr>
              </a:p>
            </p:txBody>
          </p:sp>
          <p:cxnSp>
            <p:nvCxnSpPr>
              <p:cNvPr id="298" name="直接连接符 297"/>
              <p:cNvCxnSpPr>
                <a:stCxn id="297" idx="2"/>
                <a:endCxn id="212" idx="0"/>
              </p:cNvCxnSpPr>
              <p:nvPr/>
            </p:nvCxnSpPr>
            <p:spPr>
              <a:xfrm>
                <a:off x="3962842" y="2682477"/>
                <a:ext cx="3132" cy="278305"/>
              </a:xfrm>
              <a:prstGeom prst="line">
                <a:avLst/>
              </a:prstGeom>
              <a:noFill/>
              <a:ln w="19050" cap="flat" cmpd="sng" algn="ctr">
                <a:solidFill>
                  <a:srgbClr val="4F81BD">
                    <a:shade val="95000"/>
                    <a:satMod val="105000"/>
                  </a:srgbClr>
                </a:solidFill>
                <a:prstDash val="solid"/>
              </a:ln>
              <a:effectLst/>
            </p:spPr>
          </p:cxnSp>
          <p:cxnSp>
            <p:nvCxnSpPr>
              <p:cNvPr id="299" name="直接连接符 298"/>
              <p:cNvCxnSpPr>
                <a:stCxn id="301" idx="2"/>
                <a:endCxn id="284" idx="0"/>
              </p:cNvCxnSpPr>
              <p:nvPr/>
            </p:nvCxnSpPr>
            <p:spPr>
              <a:xfrm>
                <a:off x="3098145" y="2157629"/>
                <a:ext cx="291646" cy="142653"/>
              </a:xfrm>
              <a:prstGeom prst="line">
                <a:avLst/>
              </a:prstGeom>
              <a:noFill/>
              <a:ln w="19050" cap="flat" cmpd="sng" algn="ctr">
                <a:solidFill>
                  <a:srgbClr val="4F81BD">
                    <a:shade val="95000"/>
                    <a:satMod val="105000"/>
                  </a:srgbClr>
                </a:solidFill>
                <a:prstDash val="solid"/>
              </a:ln>
              <a:effectLst/>
            </p:spPr>
          </p:cxnSp>
          <p:cxnSp>
            <p:nvCxnSpPr>
              <p:cNvPr id="300" name="直接连接符 299"/>
              <p:cNvCxnSpPr>
                <a:stCxn id="301" idx="2"/>
                <a:endCxn id="296" idx="0"/>
              </p:cNvCxnSpPr>
              <p:nvPr/>
            </p:nvCxnSpPr>
            <p:spPr>
              <a:xfrm>
                <a:off x="3098145" y="2157629"/>
                <a:ext cx="1230993" cy="147416"/>
              </a:xfrm>
              <a:prstGeom prst="line">
                <a:avLst/>
              </a:prstGeom>
              <a:noFill/>
              <a:ln w="19050" cap="flat" cmpd="sng" algn="ctr">
                <a:solidFill>
                  <a:srgbClr val="4F81BD">
                    <a:shade val="95000"/>
                    <a:satMod val="105000"/>
                  </a:srgbClr>
                </a:solidFill>
                <a:prstDash val="solid"/>
              </a:ln>
              <a:effectLst/>
            </p:spPr>
          </p:cxnSp>
          <p:sp>
            <p:nvSpPr>
              <p:cNvPr id="301" name="矩形 300"/>
              <p:cNvSpPr/>
              <p:nvPr/>
            </p:nvSpPr>
            <p:spPr>
              <a:xfrm>
                <a:off x="2754954" y="1978819"/>
                <a:ext cx="685191" cy="178810"/>
              </a:xfrm>
              <a:prstGeom prst="rect">
                <a:avLst/>
              </a:prstGeom>
              <a:solidFill>
                <a:srgbClr val="1F497D">
                  <a:lumMod val="40000"/>
                  <a:lumOff val="6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500" b="0" i="0" u="none" strike="noStrike" kern="1200" cap="none" spc="0" normalizeH="0" baseline="0" noProof="0">
                    <a:ln>
                      <a:noFill/>
                    </a:ln>
                    <a:solidFill>
                      <a:srgbClr val="FF0000"/>
                    </a:solidFill>
                    <a:effectLst/>
                    <a:uLnTx/>
                    <a:uFillTx/>
                    <a:latin typeface="Calibri" panose="020F0502020204030204"/>
                    <a:ea typeface="宋体" panose="02010600030101010101" pitchFamily="2" charset="-122"/>
                    <a:cs typeface="+mn-cs"/>
                  </a:rPr>
                  <a:t>Special  Processing Service</a:t>
                </a:r>
                <a:endParaRPr kumimoji="0" lang="zh-CN" altLang="zh-CN" sz="500" b="0" i="0" u="none" strike="noStrike" kern="1200" cap="none" spc="0" normalizeH="0" baseline="0" noProof="0">
                  <a:ln>
                    <a:noFill/>
                  </a:ln>
                  <a:solidFill>
                    <a:srgbClr val="FF0000"/>
                  </a:solidFill>
                  <a:effectLst/>
                  <a:uLnTx/>
                  <a:uFillTx/>
                  <a:latin typeface="Calibri" panose="020F0502020204030204"/>
                  <a:ea typeface="宋体" panose="02010600030101010101" pitchFamily="2" charset="-122"/>
                  <a:cs typeface="+mn-cs"/>
                </a:endParaRPr>
              </a:p>
            </p:txBody>
          </p:sp>
          <p:cxnSp>
            <p:nvCxnSpPr>
              <p:cNvPr id="302" name="直接连接符 301"/>
              <p:cNvCxnSpPr>
                <a:endCxn id="301" idx="0"/>
              </p:cNvCxnSpPr>
              <p:nvPr/>
            </p:nvCxnSpPr>
            <p:spPr>
              <a:xfrm>
                <a:off x="2850203" y="1866900"/>
                <a:ext cx="247942" cy="111919"/>
              </a:xfrm>
              <a:prstGeom prst="line">
                <a:avLst/>
              </a:prstGeom>
              <a:noFill/>
              <a:ln w="19050" cap="flat" cmpd="sng" algn="ctr">
                <a:solidFill>
                  <a:srgbClr val="4F81BD">
                    <a:shade val="95000"/>
                    <a:satMod val="105000"/>
                  </a:srgbClr>
                </a:solidFill>
                <a:prstDash val="solid"/>
              </a:ln>
              <a:effectLst/>
            </p:spPr>
          </p:cxnSp>
          <p:cxnSp>
            <p:nvCxnSpPr>
              <p:cNvPr id="303" name="直接连接符 302"/>
              <p:cNvCxnSpPr>
                <a:stCxn id="296" idx="0"/>
                <a:endCxn id="215" idx="2"/>
              </p:cNvCxnSpPr>
              <p:nvPr/>
            </p:nvCxnSpPr>
            <p:spPr>
              <a:xfrm flipH="1" flipV="1">
                <a:off x="3955763" y="1864411"/>
                <a:ext cx="372780" cy="440634"/>
              </a:xfrm>
              <a:prstGeom prst="line">
                <a:avLst/>
              </a:prstGeom>
              <a:noFill/>
              <a:ln w="19050" cap="flat" cmpd="sng" algn="ctr">
                <a:solidFill>
                  <a:sysClr val="windowText" lastClr="000000"/>
                </a:solidFill>
                <a:prstDash val="solid"/>
              </a:ln>
              <a:effectLst/>
            </p:spPr>
          </p:cxnSp>
        </p:grpSp>
        <p:sp>
          <p:nvSpPr>
            <p:cNvPr id="196" name="Shape 1701"/>
            <p:cNvSpPr txBox="1"/>
            <p:nvPr/>
          </p:nvSpPr>
          <p:spPr>
            <a:xfrm>
              <a:off x="7112297" y="1038225"/>
              <a:ext cx="2761959" cy="410169"/>
            </a:xfrm>
            <a:prstGeom prst="rect">
              <a:avLst/>
            </a:prstGeom>
            <a:noFill/>
            <a:ln>
              <a:noFill/>
            </a:ln>
          </p:spPr>
          <p:txBody>
            <a:bodyPr lIns="121426" tIns="121426" rIns="121426" bIns="121426" anchor="t" anchorCtr="0">
              <a:noAutofit/>
            </a:bodyPr>
            <a:lstStyle>
              <a:defPPr>
                <a:defRPr lang="zh-CN"/>
              </a:defPPr>
              <a:lvl1pPr defTabSz="914082">
                <a:buClr>
                  <a:srgbClr val="1D1D1C"/>
                </a:buClr>
                <a:buSzPct val="25000"/>
                <a:defRPr kern="0">
                  <a:latin typeface="Verdana" charset="0"/>
                  <a:ea typeface="Verdana" charset="0"/>
                  <a:cs typeface="Verdana" charset="0"/>
                </a:defRPr>
              </a:lvl1pPr>
            </a:lstStyle>
            <a:p>
              <a:r>
                <a:rPr lang="zh-CN" altLang="en-US" dirty="0"/>
                <a:t>按时交付项目、不超预算</a:t>
              </a:r>
              <a:endParaRPr lang="en-US" dirty="0"/>
            </a:p>
          </p:txBody>
        </p:sp>
        <p:pic>
          <p:nvPicPr>
            <p:cNvPr id="197" name="Picture 23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76727" y="1109771"/>
              <a:ext cx="368300" cy="368300"/>
            </a:xfrm>
            <a:prstGeom prst="rect">
              <a:avLst/>
            </a:prstGeom>
          </p:spPr>
        </p:pic>
        <p:sp>
          <p:nvSpPr>
            <p:cNvPr id="198" name="Shape 1701"/>
            <p:cNvSpPr txBox="1"/>
            <p:nvPr/>
          </p:nvSpPr>
          <p:spPr>
            <a:xfrm>
              <a:off x="7111063" y="1636166"/>
              <a:ext cx="2763192" cy="410169"/>
            </a:xfrm>
            <a:prstGeom prst="rect">
              <a:avLst/>
            </a:prstGeom>
            <a:noFill/>
            <a:ln>
              <a:noFill/>
            </a:ln>
          </p:spPr>
          <p:txBody>
            <a:bodyPr lIns="121426" tIns="121426" rIns="121426" bIns="121426" anchor="t" anchorCtr="0">
              <a:noAutofit/>
            </a:bodyPr>
            <a:lstStyle>
              <a:defPPr>
                <a:defRPr lang="zh-CN"/>
              </a:defPPr>
              <a:lvl1pPr defTabSz="914082">
                <a:buClr>
                  <a:srgbClr val="1D1D1C"/>
                </a:buClr>
                <a:buSzPct val="25000"/>
                <a:defRPr kern="0">
                  <a:latin typeface="Verdana" charset="0"/>
                  <a:ea typeface="Verdana" charset="0"/>
                  <a:cs typeface="Verdana" charset="0"/>
                </a:defRPr>
              </a:lvl1pPr>
            </a:lstStyle>
            <a:p>
              <a:r>
                <a:rPr lang="zh-CN" altLang="en-US" dirty="0">
                  <a:sym typeface="Arial"/>
                </a:rPr>
                <a:t>推进重用、而非从头建设</a:t>
              </a:r>
              <a:endParaRPr lang="en-US" dirty="0">
                <a:sym typeface="Arial"/>
              </a:endParaRPr>
            </a:p>
          </p:txBody>
        </p:sp>
        <p:pic>
          <p:nvPicPr>
            <p:cNvPr id="199" name="Picture 2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75494" y="1707712"/>
              <a:ext cx="368300" cy="368300"/>
            </a:xfrm>
            <a:prstGeom prst="rect">
              <a:avLst/>
            </a:prstGeom>
          </p:spPr>
        </p:pic>
        <p:sp>
          <p:nvSpPr>
            <p:cNvPr id="200" name="Shape 1701"/>
            <p:cNvSpPr txBox="1"/>
            <p:nvPr/>
          </p:nvSpPr>
          <p:spPr>
            <a:xfrm>
              <a:off x="7106476" y="2210104"/>
              <a:ext cx="3128099" cy="410169"/>
            </a:xfrm>
            <a:prstGeom prst="rect">
              <a:avLst/>
            </a:prstGeom>
            <a:noFill/>
            <a:ln>
              <a:noFill/>
            </a:ln>
          </p:spPr>
          <p:txBody>
            <a:bodyPr lIns="121426" tIns="121426" rIns="121426" bIns="121426" anchor="t" anchorCtr="0">
              <a:noAutofit/>
            </a:bodyPr>
            <a:lstStyle>
              <a:defPPr>
                <a:defRPr lang="zh-CN"/>
              </a:defPPr>
              <a:lvl1pPr defTabSz="914082">
                <a:buClr>
                  <a:srgbClr val="1D1D1C"/>
                </a:buClr>
                <a:buSzPct val="25000"/>
                <a:defRPr kern="0">
                  <a:latin typeface="Verdana" charset="0"/>
                  <a:ea typeface="Verdana" charset="0"/>
                  <a:cs typeface="Verdana" charset="0"/>
                </a:defRPr>
              </a:lvl1pPr>
            </a:lstStyle>
            <a:p>
              <a:r>
                <a:rPr lang="zh-CN" altLang="en-US" dirty="0"/>
                <a:t>第一时间就为应对变化而设计</a:t>
              </a:r>
              <a:endParaRPr lang="en-US" dirty="0"/>
            </a:p>
          </p:txBody>
        </p:sp>
        <p:pic>
          <p:nvPicPr>
            <p:cNvPr id="201" name="Picture 2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70906" y="2281650"/>
              <a:ext cx="368300" cy="368300"/>
            </a:xfrm>
            <a:prstGeom prst="rect">
              <a:avLst/>
            </a:prstGeom>
          </p:spPr>
        </p:pic>
        <p:sp>
          <p:nvSpPr>
            <p:cNvPr id="202" name="Shape 1701"/>
            <p:cNvSpPr txBox="1"/>
            <p:nvPr/>
          </p:nvSpPr>
          <p:spPr>
            <a:xfrm>
              <a:off x="7108513" y="2772780"/>
              <a:ext cx="2439697" cy="410169"/>
            </a:xfrm>
            <a:prstGeom prst="rect">
              <a:avLst/>
            </a:prstGeom>
            <a:noFill/>
            <a:ln>
              <a:noFill/>
            </a:ln>
          </p:spPr>
          <p:txBody>
            <a:bodyPr lIns="121426" tIns="121426" rIns="121426" bIns="121426" anchor="t" anchorCtr="0">
              <a:noAutofit/>
            </a:bodyPr>
            <a:lstStyle>
              <a:defPPr>
                <a:defRPr lang="zh-CN"/>
              </a:defPPr>
              <a:lvl1pPr defTabSz="914082">
                <a:buClr>
                  <a:srgbClr val="1D1D1C"/>
                </a:buClr>
                <a:buSzPct val="25000"/>
                <a:defRPr kern="0">
                  <a:latin typeface="Verdana" charset="0"/>
                  <a:ea typeface="Verdana" charset="0"/>
                  <a:cs typeface="Verdana" charset="0"/>
                </a:defRPr>
              </a:lvl1pPr>
            </a:lstStyle>
            <a:p>
              <a:r>
                <a:rPr lang="zh-CN" altLang="en-US" dirty="0"/>
                <a:t>松耦合，适应各种变化</a:t>
              </a:r>
              <a:endParaRPr lang="en-US" dirty="0"/>
            </a:p>
          </p:txBody>
        </p:sp>
        <p:pic>
          <p:nvPicPr>
            <p:cNvPr id="203" name="Picture 2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72942" y="2867638"/>
              <a:ext cx="368300" cy="368300"/>
            </a:xfrm>
            <a:prstGeom prst="rect">
              <a:avLst/>
            </a:prstGeom>
          </p:spPr>
        </p:pic>
        <p:sp>
          <p:nvSpPr>
            <p:cNvPr id="204" name="Shape 1701"/>
            <p:cNvSpPr txBox="1"/>
            <p:nvPr/>
          </p:nvSpPr>
          <p:spPr>
            <a:xfrm>
              <a:off x="7126095" y="3453626"/>
              <a:ext cx="2340411" cy="410169"/>
            </a:xfrm>
            <a:prstGeom prst="rect">
              <a:avLst/>
            </a:prstGeom>
            <a:noFill/>
            <a:ln>
              <a:noFill/>
            </a:ln>
          </p:spPr>
          <p:txBody>
            <a:bodyPr lIns="121426" tIns="121426" rIns="121426" bIns="121426" anchor="t" anchorCtr="0">
              <a:noAutofit/>
            </a:bodyPr>
            <a:lstStyle>
              <a:defPPr>
                <a:defRPr lang="zh-CN"/>
              </a:defPPr>
              <a:lvl1pPr defTabSz="914082">
                <a:buClr>
                  <a:srgbClr val="1D1D1C"/>
                </a:buClr>
                <a:buSzPct val="25000"/>
                <a:defRPr kern="0">
                  <a:latin typeface="Verdana" charset="0"/>
                  <a:ea typeface="Verdana" charset="0"/>
                  <a:cs typeface="Verdana" charset="0"/>
                </a:defRPr>
              </a:lvl1pPr>
            </a:lstStyle>
            <a:p>
              <a:r>
                <a:rPr lang="zh-CN" altLang="en-US" dirty="0">
                  <a:sym typeface="Arial"/>
                </a:rPr>
                <a:t>满足业务需要</a:t>
              </a:r>
              <a:endParaRPr lang="en-US" dirty="0">
                <a:sym typeface="Arial"/>
              </a:endParaRPr>
            </a:p>
          </p:txBody>
        </p:sp>
        <p:pic>
          <p:nvPicPr>
            <p:cNvPr id="205" name="Picture 2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72820" y="3525172"/>
              <a:ext cx="380475" cy="368300"/>
            </a:xfrm>
            <a:prstGeom prst="rect">
              <a:avLst/>
            </a:prstGeom>
          </p:spPr>
        </p:pic>
      </p:grpSp>
    </p:spTree>
    <p:extLst>
      <p:ext uri="{BB962C8B-B14F-4D97-AF65-F5344CB8AC3E}">
        <p14:creationId xmlns:p14="http://schemas.microsoft.com/office/powerpoint/2010/main" val="14621507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1438275" y="735965"/>
            <a:ext cx="2767104" cy="497957"/>
          </a:xfrm>
          <a:prstGeom prst="rect">
            <a:avLst/>
          </a:prstGeom>
          <a:noFill/>
        </p:spPr>
        <p:txBody>
          <a:bodyPr wrap="none" rtlCol="0">
            <a:spAutoFit/>
          </a:bodyPr>
          <a:lstStyle/>
          <a:p>
            <a:pPr>
              <a:lnSpc>
                <a:spcPct val="120000"/>
              </a:lnSpc>
              <a:spcBef>
                <a:spcPct val="0"/>
              </a:spcBef>
            </a:pPr>
            <a:r>
              <a:rPr lang="en-US" altLang="zh-CN" sz="2400" b="1" kern="0" dirty="0" smtClean="0">
                <a:solidFill>
                  <a:srgbClr val="445469"/>
                </a:solidFill>
                <a:latin typeface="+mn-ea"/>
                <a:sym typeface="+mn-ea"/>
              </a:rPr>
              <a:t>MVTM</a:t>
            </a:r>
            <a:r>
              <a:rPr lang="zh-CN" altLang="en-US" sz="2400" b="1" kern="0" dirty="0" smtClean="0">
                <a:solidFill>
                  <a:srgbClr val="445469"/>
                </a:solidFill>
                <a:latin typeface="+mn-ea"/>
                <a:sym typeface="+mn-ea"/>
              </a:rPr>
              <a:t>微服务</a:t>
            </a:r>
            <a:r>
              <a:rPr lang="zh-CN" altLang="en-US" sz="2400" b="1" kern="0" dirty="0">
                <a:solidFill>
                  <a:srgbClr val="445469"/>
                </a:solidFill>
                <a:latin typeface="+mn-ea"/>
              </a:rPr>
              <a:t>框架</a:t>
            </a:r>
            <a:endParaRPr lang="en-US" altLang="zh-CN" sz="2400" b="1" kern="0" dirty="0">
              <a:solidFill>
                <a:srgbClr val="445469"/>
              </a:solidFill>
              <a:latin typeface="+mn-ea"/>
              <a:sym typeface="+mn-ea"/>
            </a:endParaRPr>
          </a:p>
        </p:txBody>
      </p:sp>
      <p:sp>
        <p:nvSpPr>
          <p:cNvPr id="44" name="Rectangle 51"/>
          <p:cNvSpPr/>
          <p:nvPr/>
        </p:nvSpPr>
        <p:spPr>
          <a:xfrm>
            <a:off x="1161415" y="555626"/>
            <a:ext cx="153670" cy="81407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cs typeface="+mn-ea"/>
              <a:sym typeface="+mn-lt"/>
            </a:endParaRPr>
          </a:p>
        </p:txBody>
      </p:sp>
      <p:pic>
        <p:nvPicPr>
          <p:cNvPr id="45" name="Picture 2" descr="https://ss0.baidu.com/6ONWsjip0QIZ8tyhnq/it/u=2540172336,1479157015&amp;fm=58&amp;s=D112C039C5B0BF92110BCCCC030060AB&amp;bpow=121&amp;bpoh=7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7537" y="365125"/>
            <a:ext cx="1152525" cy="714375"/>
          </a:xfrm>
          <a:prstGeom prst="rect">
            <a:avLst/>
          </a:prstGeom>
          <a:noFill/>
          <a:extLst>
            <a:ext uri="{909E8E84-426E-40DD-AFC4-6F175D3DCCD1}">
              <a14:hiddenFill xmlns:a14="http://schemas.microsoft.com/office/drawing/2010/main">
                <a:solidFill>
                  <a:srgbClr val="FFFFFF"/>
                </a:solidFill>
              </a14:hiddenFill>
            </a:ext>
          </a:extLst>
        </p:spPr>
      </p:pic>
      <p:grpSp>
        <p:nvGrpSpPr>
          <p:cNvPr id="633" name="组合 632"/>
          <p:cNvGrpSpPr/>
          <p:nvPr/>
        </p:nvGrpSpPr>
        <p:grpSpPr>
          <a:xfrm>
            <a:off x="1161415" y="962661"/>
            <a:ext cx="10375265" cy="5623711"/>
            <a:chOff x="0" y="0"/>
            <a:chExt cx="9448801" cy="5623711"/>
          </a:xfrm>
        </p:grpSpPr>
        <p:sp>
          <p:nvSpPr>
            <p:cNvPr id="634" name="矩形 633"/>
            <p:cNvSpPr/>
            <p:nvPr/>
          </p:nvSpPr>
          <p:spPr>
            <a:xfrm>
              <a:off x="0" y="737490"/>
              <a:ext cx="1427358" cy="565614"/>
            </a:xfrm>
            <a:prstGeom prst="rect">
              <a:avLst/>
            </a:prstGeom>
            <a:noFill/>
            <a:ln w="25400" cap="flat" cmpd="sng" algn="ctr">
              <a:noFill/>
              <a:prstDash val="solid"/>
            </a:ln>
            <a:effectLst/>
          </p:spPr>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宋体" panose="02010600030101010101" pitchFamily="2" charset="-122"/>
                  <a:ea typeface="宋体" panose="02010600030101010101" pitchFamily="2" charset="-122"/>
                  <a:cs typeface="+mn-cs"/>
                </a:rPr>
                <a:t>Experience</a:t>
              </a:r>
              <a:endParaRPr kumimoji="0" lang="zh-CN" altLang="zh-CN" sz="1400" b="1" i="0" u="none" strike="noStrike" kern="120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宋体" panose="02010600030101010101" pitchFamily="2" charset="-122"/>
                  <a:ea typeface="宋体" panose="02010600030101010101" pitchFamily="2" charset="-122"/>
                  <a:cs typeface="+mn-cs"/>
                </a:rPr>
                <a:t>APIs</a:t>
              </a:r>
              <a:endParaRPr kumimoji="0" lang="zh-CN" altLang="zh-CN" sz="1400" b="1" i="0" u="none" strike="noStrike" kern="120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宋体" panose="02010600030101010101" pitchFamily="2" charset="-122"/>
                <a:ea typeface="宋体" panose="02010600030101010101" pitchFamily="2" charset="-122"/>
                <a:cs typeface="+mn-cs"/>
              </a:endParaRPr>
            </a:p>
          </p:txBody>
        </p:sp>
        <p:sp>
          <p:nvSpPr>
            <p:cNvPr id="635" name="矩形 634"/>
            <p:cNvSpPr/>
            <p:nvPr/>
          </p:nvSpPr>
          <p:spPr>
            <a:xfrm>
              <a:off x="167946" y="1926002"/>
              <a:ext cx="1118523" cy="260060"/>
            </a:xfrm>
            <a:prstGeom prst="rect">
              <a:avLst/>
            </a:prstGeom>
            <a:noFill/>
            <a:ln w="25400" cap="flat" cmpd="sng" algn="ctr">
              <a:noFill/>
              <a:prstDash val="solid"/>
            </a:ln>
            <a:effectLst/>
          </p:spPr>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宋体" panose="02010600030101010101" pitchFamily="2" charset="-122"/>
                  <a:ea typeface="宋体" panose="02010600030101010101" pitchFamily="2" charset="-122"/>
                  <a:cs typeface="+mn-cs"/>
                </a:rPr>
                <a:t>Process</a:t>
              </a:r>
              <a:endParaRPr kumimoji="0" lang="zh-CN" altLang="zh-CN" sz="1400" b="1" i="0" u="none" strike="noStrike" kern="120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宋体" panose="02010600030101010101" pitchFamily="2" charset="-122"/>
                  <a:ea typeface="宋体" panose="02010600030101010101" pitchFamily="2" charset="-122"/>
                  <a:cs typeface="+mn-cs"/>
                </a:rPr>
                <a:t>APIs</a:t>
              </a:r>
              <a:endParaRPr kumimoji="0" lang="zh-CN" altLang="zh-CN" sz="1400" b="1" i="0" u="none" strike="noStrike" kern="120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宋体" panose="02010600030101010101" pitchFamily="2" charset="-122"/>
                <a:ea typeface="宋体" panose="02010600030101010101" pitchFamily="2" charset="-122"/>
                <a:cs typeface="+mn-cs"/>
              </a:endParaRPr>
            </a:p>
          </p:txBody>
        </p:sp>
        <p:cxnSp>
          <p:nvCxnSpPr>
            <p:cNvPr id="636" name="直接连接符 635"/>
            <p:cNvCxnSpPr/>
            <p:nvPr/>
          </p:nvCxnSpPr>
          <p:spPr>
            <a:xfrm flipV="1">
              <a:off x="1379729" y="1647832"/>
              <a:ext cx="7888504" cy="1"/>
            </a:xfrm>
            <a:prstGeom prst="line">
              <a:avLst/>
            </a:prstGeom>
            <a:noFill/>
            <a:ln w="12700" cap="flat" cmpd="sng" algn="ctr">
              <a:solidFill>
                <a:sysClr val="window" lastClr="FFFFFF">
                  <a:lumMod val="75000"/>
                </a:sysClr>
              </a:solidFill>
              <a:prstDash val="lgDash"/>
            </a:ln>
            <a:effectLst/>
          </p:spPr>
        </p:cxnSp>
        <p:cxnSp>
          <p:nvCxnSpPr>
            <p:cNvPr id="637" name="直接连接符 636"/>
            <p:cNvCxnSpPr/>
            <p:nvPr/>
          </p:nvCxnSpPr>
          <p:spPr>
            <a:xfrm flipV="1">
              <a:off x="1410018" y="2861773"/>
              <a:ext cx="7888504" cy="1"/>
            </a:xfrm>
            <a:prstGeom prst="line">
              <a:avLst/>
            </a:prstGeom>
            <a:noFill/>
            <a:ln w="12700" cap="flat" cmpd="sng" algn="ctr">
              <a:solidFill>
                <a:sysClr val="window" lastClr="FFFFFF">
                  <a:lumMod val="75000"/>
                </a:sysClr>
              </a:solidFill>
              <a:prstDash val="lgDash"/>
            </a:ln>
            <a:effectLst/>
          </p:spPr>
        </p:cxnSp>
        <p:sp>
          <p:nvSpPr>
            <p:cNvPr id="638" name="矩形 637"/>
            <p:cNvSpPr/>
            <p:nvPr/>
          </p:nvSpPr>
          <p:spPr>
            <a:xfrm>
              <a:off x="166293" y="3383405"/>
              <a:ext cx="995108" cy="282958"/>
            </a:xfrm>
            <a:prstGeom prst="rect">
              <a:avLst/>
            </a:prstGeom>
            <a:noFill/>
            <a:ln w="25400" cap="flat" cmpd="sng" algn="ctr">
              <a:noFill/>
              <a:prstDash val="solid"/>
            </a:ln>
            <a:effectLst/>
          </p:spPr>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宋体" panose="02010600030101010101" pitchFamily="2" charset="-122"/>
                  <a:ea typeface="宋体" panose="02010600030101010101" pitchFamily="2" charset="-122"/>
                  <a:cs typeface="+mn-cs"/>
                </a:rPr>
                <a:t>System APIs</a:t>
              </a:r>
              <a:endParaRPr kumimoji="0" lang="zh-CN" altLang="zh-CN" sz="1400" b="1" i="0" u="none" strike="noStrike" kern="120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宋体" panose="02010600030101010101" pitchFamily="2" charset="-122"/>
                <a:ea typeface="宋体" panose="02010600030101010101" pitchFamily="2" charset="-122"/>
                <a:cs typeface="+mn-cs"/>
              </a:endParaRPr>
            </a:p>
          </p:txBody>
        </p:sp>
        <p:cxnSp>
          <p:nvCxnSpPr>
            <p:cNvPr id="639" name="直接连接符 638"/>
            <p:cNvCxnSpPr/>
            <p:nvPr/>
          </p:nvCxnSpPr>
          <p:spPr>
            <a:xfrm flipV="1">
              <a:off x="1261597" y="4375131"/>
              <a:ext cx="7888504" cy="1"/>
            </a:xfrm>
            <a:prstGeom prst="line">
              <a:avLst/>
            </a:prstGeom>
            <a:noFill/>
            <a:ln w="12700" cap="flat" cmpd="sng" algn="ctr">
              <a:solidFill>
                <a:sysClr val="window" lastClr="FFFFFF">
                  <a:lumMod val="75000"/>
                </a:sysClr>
              </a:solidFill>
              <a:prstDash val="lgDash"/>
            </a:ln>
            <a:effectLst/>
          </p:spPr>
        </p:cxnSp>
        <p:cxnSp>
          <p:nvCxnSpPr>
            <p:cNvPr id="640" name="直接连接符 639"/>
            <p:cNvCxnSpPr/>
            <p:nvPr/>
          </p:nvCxnSpPr>
          <p:spPr>
            <a:xfrm flipV="1">
              <a:off x="1356161" y="458067"/>
              <a:ext cx="7888504" cy="1"/>
            </a:xfrm>
            <a:prstGeom prst="line">
              <a:avLst/>
            </a:prstGeom>
            <a:noFill/>
            <a:ln w="12700" cap="flat" cmpd="sng" algn="ctr">
              <a:solidFill>
                <a:sysClr val="window" lastClr="FFFFFF">
                  <a:lumMod val="75000"/>
                </a:sysClr>
              </a:solidFill>
              <a:prstDash val="lgDash"/>
            </a:ln>
            <a:effectLst/>
          </p:spPr>
        </p:cxnSp>
        <p:cxnSp>
          <p:nvCxnSpPr>
            <p:cNvPr id="641" name="直接连接符 640"/>
            <p:cNvCxnSpPr>
              <a:stCxn id="710" idx="0"/>
              <a:endCxn id="643" idx="2"/>
            </p:cNvCxnSpPr>
            <p:nvPr/>
          </p:nvCxnSpPr>
          <p:spPr>
            <a:xfrm flipV="1">
              <a:off x="3572210" y="467406"/>
              <a:ext cx="1712294" cy="333313"/>
            </a:xfrm>
            <a:prstGeom prst="line">
              <a:avLst/>
            </a:prstGeom>
            <a:noFill/>
            <a:ln w="19050" cap="flat" cmpd="sng" algn="ctr">
              <a:solidFill>
                <a:srgbClr val="4F81BD">
                  <a:shade val="95000"/>
                  <a:satMod val="105000"/>
                </a:srgbClr>
              </a:solidFill>
              <a:prstDash val="solid"/>
            </a:ln>
            <a:effectLst/>
          </p:spPr>
        </p:cxnSp>
        <p:pic>
          <p:nvPicPr>
            <p:cNvPr id="642" name="Picture 6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116854" y="0"/>
              <a:ext cx="324641" cy="312337"/>
            </a:xfrm>
            <a:prstGeom prst="rect">
              <a:avLst/>
            </a:prstGeom>
          </p:spPr>
        </p:pic>
        <p:sp>
          <p:nvSpPr>
            <p:cNvPr id="643" name="矩形 642"/>
            <p:cNvSpPr/>
            <p:nvPr/>
          </p:nvSpPr>
          <p:spPr>
            <a:xfrm>
              <a:off x="5016497" y="293313"/>
              <a:ext cx="536014" cy="174093"/>
            </a:xfrm>
            <a:prstGeom prst="rect">
              <a:avLst/>
            </a:prstGeom>
            <a:solidFill>
              <a:srgbClr val="1F497D">
                <a:lumMod val="40000"/>
                <a:lumOff val="6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rPr>
                <a:t>MVTM </a:t>
              </a:r>
              <a:endParaRPr kumimoji="0" lang="zh-CN" altLang="en-US" sz="6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grpSp>
          <p:nvGrpSpPr>
            <p:cNvPr id="644" name="组合 643"/>
            <p:cNvGrpSpPr/>
            <p:nvPr/>
          </p:nvGrpSpPr>
          <p:grpSpPr>
            <a:xfrm>
              <a:off x="1947550" y="4533881"/>
              <a:ext cx="6967850" cy="1089830"/>
              <a:chOff x="1947550" y="4533881"/>
              <a:chExt cx="6967850" cy="1089830"/>
            </a:xfrm>
          </p:grpSpPr>
          <p:grpSp>
            <p:nvGrpSpPr>
              <p:cNvPr id="753" name="组合 752"/>
              <p:cNvGrpSpPr/>
              <p:nvPr/>
            </p:nvGrpSpPr>
            <p:grpSpPr>
              <a:xfrm>
                <a:off x="1947550" y="5123674"/>
                <a:ext cx="1401406" cy="495380"/>
                <a:chOff x="1947551" y="5123683"/>
                <a:chExt cx="1221849" cy="617035"/>
              </a:xfrm>
            </p:grpSpPr>
            <p:sp>
              <p:nvSpPr>
                <p:cNvPr id="772" name="矩形 771"/>
                <p:cNvSpPr/>
                <p:nvPr/>
              </p:nvSpPr>
              <p:spPr>
                <a:xfrm>
                  <a:off x="2231322" y="5123683"/>
                  <a:ext cx="645924" cy="176592"/>
                </a:xfrm>
                <a:prstGeom prst="rect">
                  <a:avLst/>
                </a:prstGeom>
                <a:solidFill>
                  <a:srgbClr val="9BBB59">
                    <a:lumMod val="75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rPr>
                    <a:t> MQ</a:t>
                  </a:r>
                  <a:endParaRPr kumimoji="0" lang="zh-CN" altLang="en-US" sz="9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endParaRPr>
                </a:p>
              </p:txBody>
            </p:sp>
            <p:sp>
              <p:nvSpPr>
                <p:cNvPr id="773" name="矩形 772"/>
                <p:cNvSpPr/>
                <p:nvPr/>
              </p:nvSpPr>
              <p:spPr bwMode="auto">
                <a:xfrm>
                  <a:off x="1947551" y="5292311"/>
                  <a:ext cx="1221849" cy="448407"/>
                </a:xfrm>
                <a:prstGeom prst="rect">
                  <a:avLst/>
                </a:prstGeom>
                <a:solidFill>
                  <a:sysClr val="window" lastClr="FFFFFF">
                    <a:lumMod val="75000"/>
                  </a:sys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rPr>
                    <a:t>Hub Service</a:t>
                  </a:r>
                  <a:endParaRPr kumimoji="0" lang="zh-CN" altLang="en-US" sz="12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grpSp>
          <p:grpSp>
            <p:nvGrpSpPr>
              <p:cNvPr id="754" name="组合 753"/>
              <p:cNvGrpSpPr/>
              <p:nvPr/>
            </p:nvGrpSpPr>
            <p:grpSpPr>
              <a:xfrm>
                <a:off x="6428649" y="4533881"/>
                <a:ext cx="1401407" cy="497779"/>
                <a:chOff x="6428649" y="4533881"/>
                <a:chExt cx="1224863" cy="624078"/>
              </a:xfrm>
            </p:grpSpPr>
            <p:sp>
              <p:nvSpPr>
                <p:cNvPr id="770" name="矩形 769"/>
                <p:cNvSpPr/>
                <p:nvPr/>
              </p:nvSpPr>
              <p:spPr bwMode="auto">
                <a:xfrm>
                  <a:off x="6428649" y="4706618"/>
                  <a:ext cx="1224863" cy="451341"/>
                </a:xfrm>
                <a:prstGeom prst="rect">
                  <a:avLst/>
                </a:prstGeom>
                <a:solidFill>
                  <a:sysClr val="window" lastClr="FFFFFF">
                    <a:lumMod val="75000"/>
                  </a:sys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rPr>
                    <a:t>ID5</a:t>
                  </a:r>
                </a:p>
              </p:txBody>
            </p:sp>
            <p:sp>
              <p:nvSpPr>
                <p:cNvPr id="771" name="文本框 25"/>
                <p:cNvSpPr txBox="1"/>
                <p:nvPr/>
              </p:nvSpPr>
              <p:spPr>
                <a:xfrm>
                  <a:off x="6698787" y="4533881"/>
                  <a:ext cx="753578" cy="176592"/>
                </a:xfrm>
                <a:prstGeom prst="rect">
                  <a:avLst/>
                </a:prstGeom>
                <a:solidFill>
                  <a:srgbClr val="9BBB59">
                    <a:lumMod val="75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cs typeface="+mn-cs"/>
                    </a:rPr>
                    <a:t>Webservice</a:t>
                  </a:r>
                  <a:endParaRPr kumimoji="0" lang="zh-CN" altLang="en-US" sz="9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cs typeface="+mn-cs"/>
                  </a:endParaRPr>
                </a:p>
              </p:txBody>
            </p:sp>
          </p:grpSp>
          <p:grpSp>
            <p:nvGrpSpPr>
              <p:cNvPr id="755" name="组合 754"/>
              <p:cNvGrpSpPr/>
              <p:nvPr/>
            </p:nvGrpSpPr>
            <p:grpSpPr>
              <a:xfrm>
                <a:off x="5658513" y="5123683"/>
                <a:ext cx="1401407" cy="498164"/>
                <a:chOff x="5658513" y="5123683"/>
                <a:chExt cx="1221849" cy="625218"/>
              </a:xfrm>
            </p:grpSpPr>
            <p:sp>
              <p:nvSpPr>
                <p:cNvPr id="768" name="矩形 767"/>
                <p:cNvSpPr/>
                <p:nvPr/>
              </p:nvSpPr>
              <p:spPr bwMode="auto">
                <a:xfrm>
                  <a:off x="5658513" y="5297085"/>
                  <a:ext cx="1221849" cy="451816"/>
                </a:xfrm>
                <a:prstGeom prst="rect">
                  <a:avLst/>
                </a:prstGeom>
                <a:solidFill>
                  <a:sysClr val="window" lastClr="FFFFFF">
                    <a:lumMod val="75000"/>
                  </a:sys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rPr>
                    <a:t>Gwis</a:t>
                  </a:r>
                </a:p>
              </p:txBody>
            </p:sp>
            <p:sp>
              <p:nvSpPr>
                <p:cNvPr id="769" name="TextBox 27"/>
                <p:cNvSpPr txBox="1"/>
                <p:nvPr/>
              </p:nvSpPr>
              <p:spPr>
                <a:xfrm>
                  <a:off x="5950737" y="5123683"/>
                  <a:ext cx="645924" cy="176592"/>
                </a:xfrm>
                <a:prstGeom prst="rect">
                  <a:avLst/>
                </a:prstGeom>
                <a:solidFill>
                  <a:srgbClr val="9BBB59">
                    <a:lumMod val="75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cs typeface="+mn-cs"/>
                    </a:rPr>
                    <a:t>NAS</a:t>
                  </a:r>
                  <a:endParaRPr kumimoji="0" lang="zh-CN" altLang="en-US" sz="9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cs typeface="+mn-cs"/>
                  </a:endParaRPr>
                </a:p>
              </p:txBody>
            </p:sp>
          </p:grpSp>
          <p:grpSp>
            <p:nvGrpSpPr>
              <p:cNvPr id="756" name="组合 755"/>
              <p:cNvGrpSpPr/>
              <p:nvPr/>
            </p:nvGrpSpPr>
            <p:grpSpPr>
              <a:xfrm>
                <a:off x="2744465" y="4533881"/>
                <a:ext cx="1401407" cy="498890"/>
                <a:chOff x="2744465" y="4533881"/>
                <a:chExt cx="1221849" cy="627371"/>
              </a:xfrm>
            </p:grpSpPr>
            <p:sp>
              <p:nvSpPr>
                <p:cNvPr id="766" name="矩形 765"/>
                <p:cNvSpPr/>
                <p:nvPr/>
              </p:nvSpPr>
              <p:spPr bwMode="auto">
                <a:xfrm>
                  <a:off x="2744465" y="4708539"/>
                  <a:ext cx="1221849" cy="452713"/>
                </a:xfrm>
                <a:prstGeom prst="rect">
                  <a:avLst/>
                </a:prstGeom>
                <a:solidFill>
                  <a:sysClr val="window" lastClr="FFFFFF">
                    <a:lumMod val="75000"/>
                  </a:sys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cs typeface="+mn-cs"/>
                    </a:rPr>
                    <a:t>AD Service</a:t>
                  </a:r>
                  <a:endParaRPr kumimoji="0" lang="en-US" altLang="zh-CN" sz="1200" b="1"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767" name="TextBox 27"/>
                <p:cNvSpPr txBox="1"/>
                <p:nvPr/>
              </p:nvSpPr>
              <p:spPr>
                <a:xfrm>
                  <a:off x="3020145" y="4533881"/>
                  <a:ext cx="645924" cy="176592"/>
                </a:xfrm>
                <a:prstGeom prst="rect">
                  <a:avLst/>
                </a:prstGeom>
                <a:solidFill>
                  <a:srgbClr val="9BBB59">
                    <a:lumMod val="75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cs typeface="+mn-cs"/>
                    </a:rPr>
                    <a:t>LDAP</a:t>
                  </a:r>
                  <a:endParaRPr kumimoji="0" lang="zh-CN" altLang="en-US" sz="9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cs typeface="+mn-cs"/>
                  </a:endParaRPr>
                </a:p>
              </p:txBody>
            </p:sp>
          </p:grpSp>
          <p:grpSp>
            <p:nvGrpSpPr>
              <p:cNvPr id="757" name="组合 756"/>
              <p:cNvGrpSpPr/>
              <p:nvPr/>
            </p:nvGrpSpPr>
            <p:grpSpPr>
              <a:xfrm>
                <a:off x="3803032" y="5123683"/>
                <a:ext cx="1401407" cy="496284"/>
                <a:chOff x="3803032" y="5123683"/>
                <a:chExt cx="1224863" cy="619674"/>
              </a:xfrm>
            </p:grpSpPr>
            <p:sp>
              <p:nvSpPr>
                <p:cNvPr id="764" name="矩形 763"/>
                <p:cNvSpPr/>
                <p:nvPr/>
              </p:nvSpPr>
              <p:spPr bwMode="auto">
                <a:xfrm>
                  <a:off x="3803032" y="5293851"/>
                  <a:ext cx="1224863" cy="449506"/>
                </a:xfrm>
                <a:prstGeom prst="rect">
                  <a:avLst/>
                </a:prstGeom>
                <a:solidFill>
                  <a:sysClr val="window" lastClr="FFFFFF">
                    <a:lumMod val="75000"/>
                  </a:sys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rPr>
                    <a:t>BSL Local</a:t>
                  </a:r>
                </a:p>
              </p:txBody>
            </p:sp>
            <p:sp>
              <p:nvSpPr>
                <p:cNvPr id="765" name="文本框 80"/>
                <p:cNvSpPr txBox="1"/>
                <p:nvPr/>
              </p:nvSpPr>
              <p:spPr>
                <a:xfrm>
                  <a:off x="4108657" y="5123683"/>
                  <a:ext cx="645924" cy="176592"/>
                </a:xfrm>
                <a:prstGeom prst="rect">
                  <a:avLst/>
                </a:prstGeom>
                <a:solidFill>
                  <a:srgbClr val="9BBB59">
                    <a:lumMod val="75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cs typeface="+mn-cs"/>
                    </a:rPr>
                    <a:t>SFTP</a:t>
                  </a:r>
                  <a:endParaRPr kumimoji="0" lang="zh-CN" altLang="en-US" sz="9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cs typeface="+mn-cs"/>
                  </a:endParaRPr>
                </a:p>
              </p:txBody>
            </p:sp>
          </p:grpSp>
          <p:grpSp>
            <p:nvGrpSpPr>
              <p:cNvPr id="758" name="组合 757"/>
              <p:cNvGrpSpPr/>
              <p:nvPr/>
            </p:nvGrpSpPr>
            <p:grpSpPr>
              <a:xfrm>
                <a:off x="7513993" y="5123683"/>
                <a:ext cx="1401407" cy="500028"/>
                <a:chOff x="7513993" y="5123683"/>
                <a:chExt cx="1224863" cy="630771"/>
              </a:xfrm>
            </p:grpSpPr>
            <p:sp>
              <p:nvSpPr>
                <p:cNvPr id="762" name="矩形 761"/>
                <p:cNvSpPr/>
                <p:nvPr/>
              </p:nvSpPr>
              <p:spPr bwMode="auto">
                <a:xfrm>
                  <a:off x="7513993" y="5300324"/>
                  <a:ext cx="1224863" cy="454130"/>
                </a:xfrm>
                <a:prstGeom prst="rect">
                  <a:avLst/>
                </a:prstGeom>
                <a:solidFill>
                  <a:sysClr val="window" lastClr="FFFFFF">
                    <a:lumMod val="75000"/>
                  </a:sys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rPr>
                    <a:t>Captiva</a:t>
                  </a:r>
                </a:p>
              </p:txBody>
            </p:sp>
            <p:sp>
              <p:nvSpPr>
                <p:cNvPr id="763" name="文本框 72"/>
                <p:cNvSpPr txBox="1"/>
                <p:nvPr/>
              </p:nvSpPr>
              <p:spPr>
                <a:xfrm>
                  <a:off x="7799952" y="5123683"/>
                  <a:ext cx="645924" cy="176592"/>
                </a:xfrm>
                <a:prstGeom prst="rect">
                  <a:avLst/>
                </a:prstGeom>
                <a:solidFill>
                  <a:srgbClr val="9BBB59">
                    <a:lumMod val="75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cs typeface="+mn-cs"/>
                    </a:rPr>
                    <a:t>SFTP</a:t>
                  </a:r>
                  <a:endParaRPr kumimoji="0" lang="zh-CN" altLang="en-US" sz="9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cs typeface="+mn-cs"/>
                  </a:endParaRPr>
                </a:p>
              </p:txBody>
            </p:sp>
          </p:grpSp>
          <p:grpSp>
            <p:nvGrpSpPr>
              <p:cNvPr id="759" name="组合 758"/>
              <p:cNvGrpSpPr/>
              <p:nvPr/>
            </p:nvGrpSpPr>
            <p:grpSpPr>
              <a:xfrm>
                <a:off x="4586557" y="4533881"/>
                <a:ext cx="1401407" cy="497696"/>
                <a:chOff x="4586557" y="4533881"/>
                <a:chExt cx="1224863" cy="623832"/>
              </a:xfrm>
            </p:grpSpPr>
            <p:sp>
              <p:nvSpPr>
                <p:cNvPr id="760" name="矩形 759"/>
                <p:cNvSpPr/>
                <p:nvPr/>
              </p:nvSpPr>
              <p:spPr bwMode="auto">
                <a:xfrm>
                  <a:off x="4586557" y="4706475"/>
                  <a:ext cx="1224863" cy="451238"/>
                </a:xfrm>
                <a:prstGeom prst="rect">
                  <a:avLst/>
                </a:prstGeom>
                <a:solidFill>
                  <a:sysClr val="window" lastClr="FFFFFF">
                    <a:lumMod val="75000"/>
                  </a:sys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rPr>
                    <a:t>BSL Database</a:t>
                  </a:r>
                  <a:endParaRPr kumimoji="0" lang="zh-CN" altLang="zh-CN" sz="1200" b="1"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761" name="TextBox 27"/>
                <p:cNvSpPr txBox="1"/>
                <p:nvPr/>
              </p:nvSpPr>
              <p:spPr>
                <a:xfrm>
                  <a:off x="4907042" y="4533881"/>
                  <a:ext cx="645759" cy="176638"/>
                </a:xfrm>
                <a:prstGeom prst="rect">
                  <a:avLst/>
                </a:prstGeom>
                <a:solidFill>
                  <a:srgbClr val="9BBB59">
                    <a:lumMod val="75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cs typeface="+mn-cs"/>
                    </a:rPr>
                    <a:t>Hibernate</a:t>
                  </a:r>
                  <a:endParaRPr kumimoji="0" lang="zh-CN" altLang="en-US" sz="9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cs typeface="+mn-cs"/>
                  </a:endParaRPr>
                </a:p>
              </p:txBody>
            </p:sp>
          </p:grpSp>
        </p:grpSp>
        <p:cxnSp>
          <p:nvCxnSpPr>
            <p:cNvPr id="645" name="直接连接符 644"/>
            <p:cNvCxnSpPr>
              <a:stCxn id="716" idx="0"/>
              <a:endCxn id="643" idx="2"/>
            </p:cNvCxnSpPr>
            <p:nvPr/>
          </p:nvCxnSpPr>
          <p:spPr>
            <a:xfrm flipV="1">
              <a:off x="2658184" y="467406"/>
              <a:ext cx="2626320" cy="342362"/>
            </a:xfrm>
            <a:prstGeom prst="line">
              <a:avLst/>
            </a:prstGeom>
            <a:noFill/>
            <a:ln w="19050" cap="flat" cmpd="sng" algn="ctr">
              <a:solidFill>
                <a:srgbClr val="4F81BD">
                  <a:shade val="95000"/>
                  <a:satMod val="105000"/>
                </a:srgbClr>
              </a:solidFill>
              <a:prstDash val="solid"/>
            </a:ln>
            <a:effectLst/>
          </p:spPr>
        </p:cxnSp>
        <p:cxnSp>
          <p:nvCxnSpPr>
            <p:cNvPr id="646" name="直接连接符 645"/>
            <p:cNvCxnSpPr>
              <a:stCxn id="714" idx="0"/>
              <a:endCxn id="643" idx="2"/>
            </p:cNvCxnSpPr>
            <p:nvPr/>
          </p:nvCxnSpPr>
          <p:spPr>
            <a:xfrm flipH="1" flipV="1">
              <a:off x="5284504" y="467406"/>
              <a:ext cx="2731" cy="337910"/>
            </a:xfrm>
            <a:prstGeom prst="line">
              <a:avLst/>
            </a:prstGeom>
            <a:noFill/>
            <a:ln w="19050" cap="flat" cmpd="sng" algn="ctr">
              <a:solidFill>
                <a:srgbClr val="4F81BD">
                  <a:shade val="95000"/>
                  <a:satMod val="105000"/>
                </a:srgbClr>
              </a:solidFill>
              <a:prstDash val="solid"/>
            </a:ln>
            <a:effectLst/>
          </p:spPr>
        </p:cxnSp>
        <p:cxnSp>
          <p:nvCxnSpPr>
            <p:cNvPr id="647" name="直接连接符 646"/>
            <p:cNvCxnSpPr>
              <a:stCxn id="712" idx="0"/>
              <a:endCxn id="643" idx="2"/>
            </p:cNvCxnSpPr>
            <p:nvPr/>
          </p:nvCxnSpPr>
          <p:spPr>
            <a:xfrm flipH="1" flipV="1">
              <a:off x="5284504" y="467406"/>
              <a:ext cx="1764336" cy="339051"/>
            </a:xfrm>
            <a:prstGeom prst="line">
              <a:avLst/>
            </a:prstGeom>
            <a:noFill/>
            <a:ln w="19050" cap="flat" cmpd="sng" algn="ctr">
              <a:solidFill>
                <a:srgbClr val="4F81BD">
                  <a:shade val="95000"/>
                  <a:satMod val="105000"/>
                </a:srgbClr>
              </a:solidFill>
              <a:prstDash val="solid"/>
            </a:ln>
            <a:effectLst/>
          </p:spPr>
        </p:cxnSp>
        <p:cxnSp>
          <p:nvCxnSpPr>
            <p:cNvPr id="648" name="直接连接符 647"/>
            <p:cNvCxnSpPr>
              <a:stCxn id="643" idx="2"/>
              <a:endCxn id="702" idx="0"/>
            </p:cNvCxnSpPr>
            <p:nvPr/>
          </p:nvCxnSpPr>
          <p:spPr>
            <a:xfrm>
              <a:off x="5284504" y="467406"/>
              <a:ext cx="3609962" cy="342308"/>
            </a:xfrm>
            <a:prstGeom prst="line">
              <a:avLst/>
            </a:prstGeom>
            <a:noFill/>
            <a:ln w="19050" cap="flat" cmpd="sng" algn="ctr">
              <a:solidFill>
                <a:srgbClr val="4F81BD">
                  <a:shade val="95000"/>
                  <a:satMod val="105000"/>
                </a:srgbClr>
              </a:solidFill>
              <a:prstDash val="solid"/>
            </a:ln>
            <a:effectLst/>
          </p:spPr>
        </p:cxnSp>
        <p:cxnSp>
          <p:nvCxnSpPr>
            <p:cNvPr id="649" name="直接连接符 648"/>
            <p:cNvCxnSpPr>
              <a:stCxn id="643" idx="2"/>
              <a:endCxn id="703" idx="0"/>
            </p:cNvCxnSpPr>
            <p:nvPr/>
          </p:nvCxnSpPr>
          <p:spPr>
            <a:xfrm flipH="1">
              <a:off x="1760963" y="467406"/>
              <a:ext cx="3523541" cy="342319"/>
            </a:xfrm>
            <a:prstGeom prst="line">
              <a:avLst/>
            </a:prstGeom>
            <a:noFill/>
            <a:ln w="19050" cap="flat" cmpd="sng" algn="ctr">
              <a:solidFill>
                <a:srgbClr val="4F81BD">
                  <a:shade val="95000"/>
                  <a:satMod val="105000"/>
                </a:srgbClr>
              </a:solidFill>
              <a:prstDash val="solid"/>
            </a:ln>
            <a:effectLst/>
          </p:spPr>
        </p:cxnSp>
        <p:cxnSp>
          <p:nvCxnSpPr>
            <p:cNvPr id="650" name="直接连接符 649"/>
            <p:cNvCxnSpPr>
              <a:stCxn id="643" idx="2"/>
              <a:endCxn id="708" idx="0"/>
            </p:cNvCxnSpPr>
            <p:nvPr/>
          </p:nvCxnSpPr>
          <p:spPr>
            <a:xfrm>
              <a:off x="5284504" y="467406"/>
              <a:ext cx="884967" cy="336571"/>
            </a:xfrm>
            <a:prstGeom prst="line">
              <a:avLst/>
            </a:prstGeom>
            <a:noFill/>
            <a:ln w="19050" cap="flat" cmpd="sng" algn="ctr">
              <a:solidFill>
                <a:srgbClr val="4F81BD">
                  <a:shade val="95000"/>
                  <a:satMod val="105000"/>
                </a:srgbClr>
              </a:solidFill>
              <a:prstDash val="solid"/>
            </a:ln>
            <a:effectLst/>
          </p:spPr>
        </p:cxnSp>
        <p:grpSp>
          <p:nvGrpSpPr>
            <p:cNvPr id="651" name="组合 650"/>
            <p:cNvGrpSpPr/>
            <p:nvPr/>
          </p:nvGrpSpPr>
          <p:grpSpPr>
            <a:xfrm>
              <a:off x="1285368" y="2970872"/>
              <a:ext cx="8163433" cy="562900"/>
              <a:chOff x="1285368" y="2970874"/>
              <a:chExt cx="4810411" cy="516489"/>
            </a:xfrm>
          </p:grpSpPr>
          <p:grpSp>
            <p:nvGrpSpPr>
              <p:cNvPr id="735" name="组合 734"/>
              <p:cNvGrpSpPr/>
              <p:nvPr/>
            </p:nvGrpSpPr>
            <p:grpSpPr>
              <a:xfrm>
                <a:off x="2906684" y="3005859"/>
                <a:ext cx="753759" cy="481504"/>
                <a:chOff x="2906684" y="3005859"/>
                <a:chExt cx="756000" cy="491590"/>
              </a:xfrm>
            </p:grpSpPr>
            <p:sp>
              <p:nvSpPr>
                <p:cNvPr id="751" name="圆角矩形 750"/>
                <p:cNvSpPr/>
                <p:nvPr/>
              </p:nvSpPr>
              <p:spPr>
                <a:xfrm>
                  <a:off x="2906684" y="3137449"/>
                  <a:ext cx="756000" cy="360000"/>
                </a:xfrm>
                <a:prstGeom prst="roundRect">
                  <a:avLst/>
                </a:prstGeom>
                <a:solidFill>
                  <a:srgbClr val="4F81BD">
                    <a:lumMod val="20000"/>
                    <a:lumOff val="80000"/>
                  </a:srgbClr>
                </a:solidFill>
                <a:ln w="9525" cap="flat" cmpd="sng" algn="ctr">
                  <a:noFill/>
                  <a:prstDash val="solid"/>
                </a:ln>
                <a:effectLst>
                  <a:outerShdw blurRad="40000" dist="23000" dir="5400000" rotWithShape="0">
                    <a:srgbClr val="000000">
                      <a:alpha val="35000"/>
                    </a:srgbClr>
                  </a:outerShdw>
                </a:effectLst>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a:ln>
                        <a:noFill/>
                      </a:ln>
                      <a:solidFill>
                        <a:srgbClr val="FF0000"/>
                      </a:solidFill>
                      <a:effectLst/>
                      <a:uLnTx/>
                      <a:uFillTx/>
                      <a:latin typeface="Calibri" panose="020F0502020204030204"/>
                      <a:ea typeface="宋体" panose="02010600030101010101" pitchFamily="2" charset="-122"/>
                    </a:rPr>
                    <a:t>AO Session Service</a:t>
                  </a:r>
                  <a:endParaRPr kumimoji="0" lang="zh-CN" altLang="en-US" sz="700" b="0" i="0" u="none" strike="noStrike" kern="0" cap="none" spc="0" normalizeH="0" baseline="0" noProof="0">
                    <a:ln>
                      <a:noFill/>
                    </a:ln>
                    <a:solidFill>
                      <a:srgbClr val="FF0000"/>
                    </a:solidFill>
                    <a:effectLst/>
                    <a:uLnTx/>
                    <a:uFillTx/>
                    <a:latin typeface="Calibri" panose="020F0502020204030204"/>
                    <a:ea typeface="宋体" panose="02010600030101010101" pitchFamily="2" charset="-122"/>
                  </a:endParaRPr>
                </a:p>
              </p:txBody>
            </p:sp>
            <p:sp>
              <p:nvSpPr>
                <p:cNvPr id="752" name="矩形 751"/>
                <p:cNvSpPr/>
                <p:nvPr/>
              </p:nvSpPr>
              <p:spPr>
                <a:xfrm>
                  <a:off x="3018384" y="3005859"/>
                  <a:ext cx="540000" cy="144000"/>
                </a:xfrm>
                <a:prstGeom prst="rect">
                  <a:avLst/>
                </a:prstGeom>
                <a:solidFill>
                  <a:srgbClr val="F79646">
                    <a:lumMod val="60000"/>
                    <a:lumOff val="4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5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rPr>
                    <a:t>Gateway(F5)</a:t>
                  </a:r>
                  <a:endParaRPr kumimoji="0" lang="zh-CN" altLang="en-US" sz="5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endParaRPr>
                </a:p>
              </p:txBody>
            </p:sp>
          </p:grpSp>
          <p:grpSp>
            <p:nvGrpSpPr>
              <p:cNvPr id="736" name="组合 735"/>
              <p:cNvGrpSpPr/>
              <p:nvPr/>
            </p:nvGrpSpPr>
            <p:grpSpPr>
              <a:xfrm>
                <a:off x="3718463" y="2994468"/>
                <a:ext cx="753759" cy="492790"/>
                <a:chOff x="3718463" y="2994462"/>
                <a:chExt cx="756000" cy="502875"/>
              </a:xfrm>
            </p:grpSpPr>
            <p:sp>
              <p:nvSpPr>
                <p:cNvPr id="749" name="圆角矩形 748"/>
                <p:cNvSpPr/>
                <p:nvPr/>
              </p:nvSpPr>
              <p:spPr>
                <a:xfrm>
                  <a:off x="3718463" y="3137337"/>
                  <a:ext cx="756000" cy="360000"/>
                </a:xfrm>
                <a:prstGeom prst="roundRect">
                  <a:avLst/>
                </a:prstGeom>
                <a:solidFill>
                  <a:srgbClr val="4F81BD">
                    <a:lumMod val="20000"/>
                    <a:lumOff val="80000"/>
                  </a:srgbClr>
                </a:solidFill>
                <a:ln w="9525" cap="flat" cmpd="sng" algn="ctr">
                  <a:noFill/>
                  <a:prstDash val="solid"/>
                </a:ln>
                <a:effectLst>
                  <a:outerShdw blurRad="40000" dist="23000" dir="5400000" rotWithShape="0">
                    <a:srgbClr val="000000">
                      <a:alpha val="35000"/>
                    </a:srgbClr>
                  </a:outerShdw>
                </a:effectLst>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a:ln>
                        <a:noFill/>
                      </a:ln>
                      <a:solidFill>
                        <a:srgbClr val="FF0000"/>
                      </a:solidFill>
                      <a:effectLst/>
                      <a:uLnTx/>
                      <a:uFillTx/>
                      <a:latin typeface="Calibri" panose="020F0502020204030204"/>
                      <a:ea typeface="宋体" panose="02010600030101010101" pitchFamily="2" charset="-122"/>
                    </a:rPr>
                    <a:t>PRE Service</a:t>
                  </a:r>
                  <a:endParaRPr kumimoji="0" lang="zh-CN" altLang="en-US" sz="700" b="0" i="0" u="none" strike="noStrike" kern="0" cap="none" spc="0" normalizeH="0" baseline="0" noProof="0">
                    <a:ln>
                      <a:noFill/>
                    </a:ln>
                    <a:solidFill>
                      <a:srgbClr val="FF0000"/>
                    </a:solidFill>
                    <a:effectLst/>
                    <a:uLnTx/>
                    <a:uFillTx/>
                    <a:latin typeface="Calibri" panose="020F0502020204030204"/>
                    <a:ea typeface="宋体" panose="02010600030101010101" pitchFamily="2" charset="-122"/>
                  </a:endParaRPr>
                </a:p>
              </p:txBody>
            </p:sp>
            <p:sp>
              <p:nvSpPr>
                <p:cNvPr id="750" name="矩形 749"/>
                <p:cNvSpPr/>
                <p:nvPr/>
              </p:nvSpPr>
              <p:spPr>
                <a:xfrm>
                  <a:off x="3832763" y="2994462"/>
                  <a:ext cx="540000" cy="144000"/>
                </a:xfrm>
                <a:prstGeom prst="rect">
                  <a:avLst/>
                </a:prstGeom>
                <a:solidFill>
                  <a:srgbClr val="F79646">
                    <a:lumMod val="60000"/>
                    <a:lumOff val="4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5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rPr>
                    <a:t>Gateway(F5)</a:t>
                  </a:r>
                  <a:endParaRPr kumimoji="0" lang="zh-CN" altLang="en-US" sz="5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endParaRPr>
                </a:p>
              </p:txBody>
            </p:sp>
          </p:grpSp>
          <p:grpSp>
            <p:nvGrpSpPr>
              <p:cNvPr id="737" name="组合 736"/>
              <p:cNvGrpSpPr/>
              <p:nvPr/>
            </p:nvGrpSpPr>
            <p:grpSpPr>
              <a:xfrm>
                <a:off x="4530242" y="3001167"/>
                <a:ext cx="753759" cy="482787"/>
                <a:chOff x="4530242" y="3001167"/>
                <a:chExt cx="756000" cy="492873"/>
              </a:xfrm>
            </p:grpSpPr>
            <p:sp>
              <p:nvSpPr>
                <p:cNvPr id="747" name="圆角矩形 746"/>
                <p:cNvSpPr/>
                <p:nvPr/>
              </p:nvSpPr>
              <p:spPr>
                <a:xfrm>
                  <a:off x="4530242" y="3134040"/>
                  <a:ext cx="756000" cy="360000"/>
                </a:xfrm>
                <a:prstGeom prst="roundRect">
                  <a:avLst/>
                </a:prstGeom>
                <a:solidFill>
                  <a:srgbClr val="4F81BD">
                    <a:lumMod val="20000"/>
                    <a:lumOff val="80000"/>
                  </a:srgbClr>
                </a:solidFill>
                <a:ln w="9525" cap="flat" cmpd="sng" algn="ctr">
                  <a:noFill/>
                  <a:prstDash val="solid"/>
                </a:ln>
                <a:effectLst>
                  <a:outerShdw blurRad="40000" dist="23000" dir="5400000" rotWithShape="0">
                    <a:srgbClr val="000000">
                      <a:alpha val="35000"/>
                    </a:srgbClr>
                  </a:outerShdw>
                </a:effectLst>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a:ln>
                        <a:noFill/>
                      </a:ln>
                      <a:solidFill>
                        <a:srgbClr val="FF0000"/>
                      </a:solidFill>
                      <a:effectLst/>
                      <a:uLnTx/>
                      <a:uFillTx/>
                      <a:latin typeface="Calibri" panose="020F0502020204030204"/>
                      <a:ea typeface="宋体" panose="02010600030101010101" pitchFamily="2" charset="-122"/>
                    </a:rPr>
                    <a:t>ID5 Service</a:t>
                  </a:r>
                  <a:endParaRPr kumimoji="0" lang="zh-CN" altLang="en-US" sz="700" b="0" i="0" u="none" strike="noStrike" kern="0" cap="none" spc="0" normalizeH="0" baseline="0" noProof="0">
                    <a:ln>
                      <a:noFill/>
                    </a:ln>
                    <a:solidFill>
                      <a:srgbClr val="FF0000"/>
                    </a:solidFill>
                    <a:effectLst/>
                    <a:uLnTx/>
                    <a:uFillTx/>
                    <a:latin typeface="Calibri" panose="020F0502020204030204"/>
                    <a:ea typeface="宋体" panose="02010600030101010101" pitchFamily="2" charset="-122"/>
                  </a:endParaRPr>
                </a:p>
              </p:txBody>
            </p:sp>
            <p:sp>
              <p:nvSpPr>
                <p:cNvPr id="748" name="矩形 747"/>
                <p:cNvSpPr/>
                <p:nvPr/>
              </p:nvSpPr>
              <p:spPr>
                <a:xfrm>
                  <a:off x="4622078" y="3001167"/>
                  <a:ext cx="540000" cy="144000"/>
                </a:xfrm>
                <a:prstGeom prst="rect">
                  <a:avLst/>
                </a:prstGeom>
                <a:solidFill>
                  <a:srgbClr val="F79646">
                    <a:lumMod val="60000"/>
                    <a:lumOff val="4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5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rPr>
                    <a:t>Gateway(F5)</a:t>
                  </a:r>
                  <a:endParaRPr kumimoji="0" lang="zh-CN" altLang="en-US" sz="5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endParaRPr>
                </a:p>
              </p:txBody>
            </p:sp>
          </p:grpSp>
          <p:grpSp>
            <p:nvGrpSpPr>
              <p:cNvPr id="738" name="组合 737"/>
              <p:cNvGrpSpPr/>
              <p:nvPr/>
            </p:nvGrpSpPr>
            <p:grpSpPr>
              <a:xfrm>
                <a:off x="5342021" y="2991531"/>
                <a:ext cx="753758" cy="493807"/>
                <a:chOff x="5342021" y="2991531"/>
                <a:chExt cx="756000" cy="503893"/>
              </a:xfrm>
            </p:grpSpPr>
            <p:sp>
              <p:nvSpPr>
                <p:cNvPr id="745" name="圆角矩形 744"/>
                <p:cNvSpPr/>
                <p:nvPr/>
              </p:nvSpPr>
              <p:spPr>
                <a:xfrm>
                  <a:off x="5342021" y="3135424"/>
                  <a:ext cx="756000" cy="360000"/>
                </a:xfrm>
                <a:prstGeom prst="roundRect">
                  <a:avLst/>
                </a:prstGeom>
                <a:solidFill>
                  <a:srgbClr val="4F81BD">
                    <a:lumMod val="20000"/>
                    <a:lumOff val="80000"/>
                  </a:srgbClr>
                </a:solidFill>
                <a:ln w="9525" cap="flat" cmpd="sng" algn="ctr">
                  <a:noFill/>
                  <a:prstDash val="solid"/>
                </a:ln>
                <a:effectLst>
                  <a:outerShdw blurRad="40000" dist="23000" dir="5400000" rotWithShape="0">
                    <a:srgbClr val="000000">
                      <a:alpha val="35000"/>
                    </a:srgbClr>
                  </a:outerShdw>
                </a:effectLst>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Calibri" panose="020F0502020204030204"/>
                      <a:ea typeface="宋体" panose="02010600030101010101" pitchFamily="2" charset="-122"/>
                      <a:cs typeface="+mn-cs"/>
                    </a:rPr>
                    <a:t> View Hub Customer ID Service</a:t>
                  </a:r>
                  <a:endParaRPr kumimoji="0" lang="zh-CN" altLang="en-US" sz="700" b="0" i="0" u="none" strike="noStrike" kern="1200" cap="none" spc="0" normalizeH="0" baseline="0" noProof="0">
                    <a:ln>
                      <a:noFill/>
                    </a:ln>
                    <a:solidFill>
                      <a:srgbClr val="FF0000"/>
                    </a:solidFill>
                    <a:effectLst/>
                    <a:uLnTx/>
                    <a:uFillTx/>
                    <a:latin typeface="Calibri" panose="020F0502020204030204"/>
                    <a:ea typeface="宋体" panose="02010600030101010101" pitchFamily="2" charset="-122"/>
                    <a:cs typeface="+mn-cs"/>
                  </a:endParaRPr>
                </a:p>
              </p:txBody>
            </p:sp>
            <p:sp>
              <p:nvSpPr>
                <p:cNvPr id="746" name="矩形 745"/>
                <p:cNvSpPr/>
                <p:nvPr/>
              </p:nvSpPr>
              <p:spPr>
                <a:xfrm>
                  <a:off x="5456321" y="2991531"/>
                  <a:ext cx="540000" cy="144000"/>
                </a:xfrm>
                <a:prstGeom prst="rect">
                  <a:avLst/>
                </a:prstGeom>
                <a:solidFill>
                  <a:srgbClr val="F79646">
                    <a:lumMod val="60000"/>
                    <a:lumOff val="4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5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rPr>
                    <a:t>Gateway(F5)</a:t>
                  </a:r>
                  <a:endParaRPr kumimoji="0" lang="zh-CN" altLang="en-US" sz="5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endParaRPr>
                </a:p>
              </p:txBody>
            </p:sp>
          </p:grpSp>
          <p:grpSp>
            <p:nvGrpSpPr>
              <p:cNvPr id="739" name="组合 738"/>
              <p:cNvGrpSpPr/>
              <p:nvPr/>
            </p:nvGrpSpPr>
            <p:grpSpPr>
              <a:xfrm>
                <a:off x="1285368" y="2970874"/>
                <a:ext cx="753758" cy="486802"/>
                <a:chOff x="1285368" y="2970868"/>
                <a:chExt cx="756000" cy="496887"/>
              </a:xfrm>
            </p:grpSpPr>
            <p:sp>
              <p:nvSpPr>
                <p:cNvPr id="743" name="圆角矩形 742"/>
                <p:cNvSpPr/>
                <p:nvPr/>
              </p:nvSpPr>
              <p:spPr>
                <a:xfrm>
                  <a:off x="1285368" y="3107755"/>
                  <a:ext cx="756000" cy="360000"/>
                </a:xfrm>
                <a:prstGeom prst="roundRect">
                  <a:avLst/>
                </a:prstGeom>
                <a:solidFill>
                  <a:srgbClr val="4F81BD">
                    <a:lumMod val="20000"/>
                    <a:lumOff val="80000"/>
                  </a:srgbClr>
                </a:solidFill>
                <a:ln w="9525" cap="flat" cmpd="sng" algn="ctr">
                  <a:noFill/>
                  <a:prstDash val="solid"/>
                </a:ln>
                <a:effectLst>
                  <a:outerShdw blurRad="40000" dist="23000" dir="5400000" rotWithShape="0">
                    <a:srgbClr val="000000">
                      <a:alpha val="35000"/>
                    </a:srgbClr>
                  </a:outerShdw>
                </a:effectLst>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a:ln>
                        <a:noFill/>
                      </a:ln>
                      <a:solidFill>
                        <a:srgbClr val="FF0000"/>
                      </a:solidFill>
                      <a:effectLst/>
                      <a:uLnTx/>
                      <a:uFillTx/>
                      <a:latin typeface="Calibri" panose="020F0502020204030204"/>
                      <a:ea typeface="宋体" panose="02010600030101010101" pitchFamily="2" charset="-122"/>
                    </a:rPr>
                    <a:t>LDAP Service</a:t>
                  </a:r>
                  <a:endParaRPr kumimoji="0" lang="zh-CN" altLang="en-US" sz="700" b="0" i="0" u="none" strike="noStrike" kern="0" cap="none" spc="0" normalizeH="0" baseline="0" noProof="0">
                    <a:ln>
                      <a:noFill/>
                    </a:ln>
                    <a:solidFill>
                      <a:srgbClr val="FF0000"/>
                    </a:solidFill>
                    <a:effectLst/>
                    <a:uLnTx/>
                    <a:uFillTx/>
                    <a:latin typeface="Calibri" panose="020F0502020204030204"/>
                    <a:ea typeface="宋体" panose="02010600030101010101" pitchFamily="2" charset="-122"/>
                  </a:endParaRPr>
                </a:p>
              </p:txBody>
            </p:sp>
            <p:sp>
              <p:nvSpPr>
                <p:cNvPr id="744" name="矩形 743"/>
                <p:cNvSpPr/>
                <p:nvPr/>
              </p:nvSpPr>
              <p:spPr>
                <a:xfrm>
                  <a:off x="1392840" y="2970868"/>
                  <a:ext cx="540000" cy="144000"/>
                </a:xfrm>
                <a:prstGeom prst="rect">
                  <a:avLst/>
                </a:prstGeom>
                <a:solidFill>
                  <a:srgbClr val="F79646">
                    <a:lumMod val="60000"/>
                    <a:lumOff val="4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5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rPr>
                    <a:t>Gateway(F5)</a:t>
                  </a:r>
                  <a:endParaRPr kumimoji="0" lang="zh-CN" altLang="en-US" sz="5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endParaRPr>
                </a:p>
              </p:txBody>
            </p:sp>
          </p:grpSp>
          <p:grpSp>
            <p:nvGrpSpPr>
              <p:cNvPr id="740" name="组合 739"/>
              <p:cNvGrpSpPr/>
              <p:nvPr/>
            </p:nvGrpSpPr>
            <p:grpSpPr>
              <a:xfrm>
                <a:off x="2097146" y="2987227"/>
                <a:ext cx="753759" cy="483264"/>
                <a:chOff x="2097146" y="2987227"/>
                <a:chExt cx="756000" cy="493350"/>
              </a:xfrm>
            </p:grpSpPr>
            <p:sp>
              <p:nvSpPr>
                <p:cNvPr id="741" name="圆角矩形 740"/>
                <p:cNvSpPr/>
                <p:nvPr/>
              </p:nvSpPr>
              <p:spPr>
                <a:xfrm>
                  <a:off x="2097146" y="3120577"/>
                  <a:ext cx="756000" cy="360000"/>
                </a:xfrm>
                <a:prstGeom prst="roundRect">
                  <a:avLst/>
                </a:prstGeom>
                <a:solidFill>
                  <a:srgbClr val="4F81BD">
                    <a:lumMod val="20000"/>
                    <a:lumOff val="80000"/>
                  </a:srgbClr>
                </a:solidFill>
                <a:ln w="9525" cap="flat" cmpd="sng" algn="ctr">
                  <a:noFill/>
                  <a:prstDash val="solid"/>
                </a:ln>
                <a:effectLst>
                  <a:outerShdw blurRad="40000" dist="23000" dir="5400000" rotWithShape="0">
                    <a:srgbClr val="000000">
                      <a:alpha val="35000"/>
                    </a:srgbClr>
                  </a:outerShdw>
                </a:effectLst>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a:ln>
                        <a:noFill/>
                      </a:ln>
                      <a:solidFill>
                        <a:srgbClr val="FF0000"/>
                      </a:solidFill>
                      <a:effectLst/>
                      <a:uLnTx/>
                      <a:uFillTx/>
                      <a:latin typeface="Calibri" panose="020F0502020204030204"/>
                      <a:ea typeface="宋体" panose="02010600030101010101" pitchFamily="2" charset="-122"/>
                    </a:rPr>
                    <a:t>Login Service</a:t>
                  </a:r>
                  <a:endParaRPr kumimoji="0" lang="zh-CN" altLang="en-US" sz="700" b="0" i="0" u="none" strike="noStrike" kern="0" cap="none" spc="0" normalizeH="0" baseline="0" noProof="0">
                    <a:ln>
                      <a:noFill/>
                    </a:ln>
                    <a:solidFill>
                      <a:srgbClr val="FF0000"/>
                    </a:solidFill>
                    <a:effectLst/>
                    <a:uLnTx/>
                    <a:uFillTx/>
                    <a:latin typeface="Calibri" panose="020F0502020204030204"/>
                    <a:ea typeface="宋体" panose="02010600030101010101" pitchFamily="2" charset="-122"/>
                  </a:endParaRPr>
                </a:p>
              </p:txBody>
            </p:sp>
            <p:sp>
              <p:nvSpPr>
                <p:cNvPr id="742" name="矩形 741"/>
                <p:cNvSpPr/>
                <p:nvPr/>
              </p:nvSpPr>
              <p:spPr>
                <a:xfrm>
                  <a:off x="2201921" y="2987227"/>
                  <a:ext cx="540000" cy="144000"/>
                </a:xfrm>
                <a:prstGeom prst="rect">
                  <a:avLst/>
                </a:prstGeom>
                <a:solidFill>
                  <a:srgbClr val="F79646">
                    <a:lumMod val="60000"/>
                    <a:lumOff val="4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5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rPr>
                    <a:t>Gateway(F5)</a:t>
                  </a:r>
                  <a:endParaRPr kumimoji="0" lang="zh-CN" altLang="en-US" sz="5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endParaRPr>
                </a:p>
              </p:txBody>
            </p:sp>
          </p:grpSp>
        </p:grpSp>
        <p:cxnSp>
          <p:nvCxnSpPr>
            <p:cNvPr id="652" name="直接连接符 651"/>
            <p:cNvCxnSpPr>
              <a:stCxn id="643" idx="2"/>
              <a:endCxn id="706" idx="0"/>
            </p:cNvCxnSpPr>
            <p:nvPr/>
          </p:nvCxnSpPr>
          <p:spPr>
            <a:xfrm flipH="1">
              <a:off x="4454445" y="467406"/>
              <a:ext cx="830059" cy="347048"/>
            </a:xfrm>
            <a:prstGeom prst="line">
              <a:avLst/>
            </a:prstGeom>
            <a:noFill/>
            <a:ln w="19050" cap="flat" cmpd="sng" algn="ctr">
              <a:solidFill>
                <a:srgbClr val="4F81BD">
                  <a:shade val="95000"/>
                  <a:satMod val="105000"/>
                </a:srgbClr>
              </a:solidFill>
              <a:prstDash val="solid"/>
            </a:ln>
            <a:effectLst/>
          </p:spPr>
        </p:cxnSp>
        <p:grpSp>
          <p:nvGrpSpPr>
            <p:cNvPr id="653" name="组合 652"/>
            <p:cNvGrpSpPr/>
            <p:nvPr/>
          </p:nvGrpSpPr>
          <p:grpSpPr>
            <a:xfrm>
              <a:off x="1281394" y="3685857"/>
              <a:ext cx="8167406" cy="571818"/>
              <a:chOff x="1281394" y="3685856"/>
              <a:chExt cx="4815538" cy="500129"/>
            </a:xfrm>
          </p:grpSpPr>
          <p:grpSp>
            <p:nvGrpSpPr>
              <p:cNvPr id="717" name="组合 716"/>
              <p:cNvGrpSpPr/>
              <p:nvPr/>
            </p:nvGrpSpPr>
            <p:grpSpPr>
              <a:xfrm>
                <a:off x="1281394" y="3693092"/>
                <a:ext cx="753759" cy="492790"/>
                <a:chOff x="1281394" y="3693084"/>
                <a:chExt cx="756000" cy="502875"/>
              </a:xfrm>
            </p:grpSpPr>
            <p:sp>
              <p:nvSpPr>
                <p:cNvPr id="733" name="圆角矩形 732"/>
                <p:cNvSpPr/>
                <p:nvPr/>
              </p:nvSpPr>
              <p:spPr>
                <a:xfrm>
                  <a:off x="1281394" y="3835959"/>
                  <a:ext cx="756000" cy="360000"/>
                </a:xfrm>
                <a:prstGeom prst="roundRect">
                  <a:avLst/>
                </a:prstGeom>
                <a:solidFill>
                  <a:srgbClr val="4F81BD">
                    <a:lumMod val="20000"/>
                    <a:lumOff val="80000"/>
                  </a:srgbClr>
                </a:solidFill>
                <a:ln w="9525" cap="flat" cmpd="sng" algn="ctr">
                  <a:noFill/>
                  <a:prstDash val="solid"/>
                </a:ln>
                <a:effectLst>
                  <a:outerShdw blurRad="40000" dist="23000" dir="5400000" rotWithShape="0">
                    <a:srgbClr val="000000">
                      <a:alpha val="35000"/>
                    </a:srgbClr>
                  </a:outerShdw>
                </a:effectLst>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a:ln>
                        <a:noFill/>
                      </a:ln>
                      <a:solidFill>
                        <a:srgbClr val="FF0000"/>
                      </a:solidFill>
                      <a:effectLst/>
                      <a:uLnTx/>
                      <a:uFillTx/>
                      <a:latin typeface="Calibri" panose="020F0502020204030204"/>
                      <a:ea typeface="宋体" panose="02010600030101010101" pitchFamily="2" charset="-122"/>
                    </a:rPr>
                    <a:t>Set Pin Service</a:t>
                  </a:r>
                  <a:endParaRPr kumimoji="0" lang="zh-CN" altLang="en-US" sz="700" b="0" i="0" u="none" strike="noStrike" kern="0" cap="none" spc="0" normalizeH="0" baseline="0" noProof="0">
                    <a:ln>
                      <a:noFill/>
                    </a:ln>
                    <a:solidFill>
                      <a:srgbClr val="FF0000"/>
                    </a:solidFill>
                    <a:effectLst/>
                    <a:uLnTx/>
                    <a:uFillTx/>
                    <a:latin typeface="Calibri" panose="020F0502020204030204"/>
                    <a:ea typeface="宋体" panose="02010600030101010101" pitchFamily="2" charset="-122"/>
                  </a:endParaRPr>
                </a:p>
              </p:txBody>
            </p:sp>
            <p:sp>
              <p:nvSpPr>
                <p:cNvPr id="734" name="矩形 733"/>
                <p:cNvSpPr/>
                <p:nvPr/>
              </p:nvSpPr>
              <p:spPr>
                <a:xfrm>
                  <a:off x="1386169" y="3693084"/>
                  <a:ext cx="540000" cy="144000"/>
                </a:xfrm>
                <a:prstGeom prst="rect">
                  <a:avLst/>
                </a:prstGeom>
                <a:solidFill>
                  <a:srgbClr val="F79646">
                    <a:lumMod val="60000"/>
                    <a:lumOff val="4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5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rPr>
                    <a:t>Gateway(F5)</a:t>
                  </a:r>
                  <a:endParaRPr kumimoji="0" lang="zh-CN" altLang="en-US" sz="5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endParaRPr>
                </a:p>
              </p:txBody>
            </p:sp>
          </p:grpSp>
          <p:grpSp>
            <p:nvGrpSpPr>
              <p:cNvPr id="718" name="组合 717"/>
              <p:cNvGrpSpPr/>
              <p:nvPr/>
            </p:nvGrpSpPr>
            <p:grpSpPr>
              <a:xfrm>
                <a:off x="2902711" y="3700696"/>
                <a:ext cx="753759" cy="483264"/>
                <a:chOff x="2902711" y="3700696"/>
                <a:chExt cx="756000" cy="493350"/>
              </a:xfrm>
            </p:grpSpPr>
            <p:sp>
              <p:nvSpPr>
                <p:cNvPr id="731" name="矩形 730"/>
                <p:cNvSpPr/>
                <p:nvPr/>
              </p:nvSpPr>
              <p:spPr>
                <a:xfrm>
                  <a:off x="3007486" y="3700696"/>
                  <a:ext cx="540000" cy="144000"/>
                </a:xfrm>
                <a:prstGeom prst="rect">
                  <a:avLst/>
                </a:prstGeom>
                <a:solidFill>
                  <a:srgbClr val="F79646">
                    <a:lumMod val="60000"/>
                    <a:lumOff val="4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5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rPr>
                    <a:t>Gateway(F5)</a:t>
                  </a:r>
                  <a:endParaRPr kumimoji="0" lang="zh-CN" altLang="en-US" sz="5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endParaRPr>
                </a:p>
              </p:txBody>
            </p:sp>
            <p:sp>
              <p:nvSpPr>
                <p:cNvPr id="732" name="圆角矩形 731"/>
                <p:cNvSpPr/>
                <p:nvPr/>
              </p:nvSpPr>
              <p:spPr>
                <a:xfrm>
                  <a:off x="2902711" y="3834046"/>
                  <a:ext cx="756000" cy="360000"/>
                </a:xfrm>
                <a:prstGeom prst="roundRect">
                  <a:avLst/>
                </a:prstGeom>
                <a:solidFill>
                  <a:srgbClr val="4F81BD">
                    <a:lumMod val="20000"/>
                    <a:lumOff val="80000"/>
                  </a:srgbClr>
                </a:solidFill>
                <a:ln w="9525" cap="flat" cmpd="sng" algn="ctr">
                  <a:noFill/>
                  <a:prstDash val="solid"/>
                </a:ln>
                <a:effectLst>
                  <a:outerShdw blurRad="40000" dist="23000" dir="5400000" rotWithShape="0">
                    <a:srgbClr val="000000">
                      <a:alpha val="35000"/>
                    </a:srgbClr>
                  </a:outerShdw>
                </a:effectLst>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Calibri" panose="020F0502020204030204"/>
                      <a:ea typeface="宋体" panose="02010600030101010101" pitchFamily="2" charset="-122"/>
                      <a:cs typeface="+mn-cs"/>
                    </a:rPr>
                    <a:t>Upload  files Service</a:t>
                  </a:r>
                  <a:endParaRPr kumimoji="0" lang="zh-CN" altLang="zh-CN" sz="700" b="0" i="0" u="none" strike="noStrike" kern="1200" cap="none" spc="0" normalizeH="0" baseline="0" noProof="0">
                    <a:ln>
                      <a:noFill/>
                    </a:ln>
                    <a:solidFill>
                      <a:srgbClr val="FF0000"/>
                    </a:solidFill>
                    <a:effectLst/>
                    <a:uLnTx/>
                    <a:uFillTx/>
                    <a:latin typeface="Calibri" panose="020F0502020204030204"/>
                    <a:ea typeface="宋体" panose="02010600030101010101" pitchFamily="2" charset="-122"/>
                    <a:cs typeface="+mn-cs"/>
                  </a:endParaRPr>
                </a:p>
              </p:txBody>
            </p:sp>
          </p:grpSp>
          <p:grpSp>
            <p:nvGrpSpPr>
              <p:cNvPr id="719" name="组合 718"/>
              <p:cNvGrpSpPr/>
              <p:nvPr/>
            </p:nvGrpSpPr>
            <p:grpSpPr>
              <a:xfrm>
                <a:off x="5343173" y="3703993"/>
                <a:ext cx="753759" cy="480267"/>
                <a:chOff x="5343173" y="3703993"/>
                <a:chExt cx="756000" cy="490353"/>
              </a:xfrm>
            </p:grpSpPr>
            <p:sp>
              <p:nvSpPr>
                <p:cNvPr id="729" name="圆角矩形 728"/>
                <p:cNvSpPr/>
                <p:nvPr/>
              </p:nvSpPr>
              <p:spPr>
                <a:xfrm>
                  <a:off x="5343173" y="3834346"/>
                  <a:ext cx="756000" cy="360000"/>
                </a:xfrm>
                <a:prstGeom prst="roundRect">
                  <a:avLst/>
                </a:prstGeom>
                <a:solidFill>
                  <a:srgbClr val="4F81BD">
                    <a:lumMod val="20000"/>
                    <a:lumOff val="80000"/>
                  </a:srgbClr>
                </a:solidFill>
                <a:ln w="9525" cap="flat" cmpd="sng" algn="ctr">
                  <a:noFill/>
                  <a:prstDash val="solid"/>
                </a:ln>
                <a:effectLst>
                  <a:outerShdw blurRad="40000" dist="23000" dir="5400000" rotWithShape="0">
                    <a:srgbClr val="000000">
                      <a:alpha val="35000"/>
                    </a:srgbClr>
                  </a:outerShdw>
                </a:effectLst>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a:ln>
                        <a:noFill/>
                      </a:ln>
                      <a:solidFill>
                        <a:srgbClr val="FF0000"/>
                      </a:solidFill>
                      <a:effectLst/>
                      <a:uLnTx/>
                      <a:uFillTx/>
                      <a:latin typeface="Calibri" panose="020F0502020204030204"/>
                      <a:ea typeface="宋体" panose="02010600030101010101" pitchFamily="2" charset="-122"/>
                    </a:rPr>
                    <a:t>Upload Video Service</a:t>
                  </a:r>
                  <a:endParaRPr kumimoji="0" lang="zh-CN" altLang="en-US" sz="700" b="0" i="0" u="none" strike="noStrike" kern="0" cap="none" spc="0" normalizeH="0" baseline="0" noProof="0">
                    <a:ln>
                      <a:noFill/>
                    </a:ln>
                    <a:solidFill>
                      <a:srgbClr val="FF0000"/>
                    </a:solidFill>
                    <a:effectLst/>
                    <a:uLnTx/>
                    <a:uFillTx/>
                    <a:latin typeface="Calibri" panose="020F0502020204030204"/>
                    <a:ea typeface="宋体" panose="02010600030101010101" pitchFamily="2" charset="-122"/>
                  </a:endParaRPr>
                </a:p>
              </p:txBody>
            </p:sp>
            <p:sp>
              <p:nvSpPr>
                <p:cNvPr id="730" name="矩形 729"/>
                <p:cNvSpPr/>
                <p:nvPr/>
              </p:nvSpPr>
              <p:spPr>
                <a:xfrm>
                  <a:off x="5459454" y="3703993"/>
                  <a:ext cx="540000" cy="144000"/>
                </a:xfrm>
                <a:prstGeom prst="rect">
                  <a:avLst/>
                </a:prstGeom>
                <a:solidFill>
                  <a:srgbClr val="F79646">
                    <a:lumMod val="60000"/>
                    <a:lumOff val="4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5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rPr>
                    <a:t>Gateway(F5)</a:t>
                  </a:r>
                  <a:endParaRPr kumimoji="0" lang="zh-CN" altLang="en-US" sz="5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endParaRPr>
                </a:p>
              </p:txBody>
            </p:sp>
          </p:grpSp>
          <p:grpSp>
            <p:nvGrpSpPr>
              <p:cNvPr id="720" name="组合 719"/>
              <p:cNvGrpSpPr/>
              <p:nvPr/>
            </p:nvGrpSpPr>
            <p:grpSpPr>
              <a:xfrm>
                <a:off x="4532869" y="3706025"/>
                <a:ext cx="753758" cy="478773"/>
                <a:chOff x="4532869" y="3706017"/>
                <a:chExt cx="756000" cy="488858"/>
              </a:xfrm>
            </p:grpSpPr>
            <p:sp>
              <p:nvSpPr>
                <p:cNvPr id="727" name="圆角矩形 726"/>
                <p:cNvSpPr/>
                <p:nvPr/>
              </p:nvSpPr>
              <p:spPr>
                <a:xfrm>
                  <a:off x="4532869" y="3834875"/>
                  <a:ext cx="756000" cy="360000"/>
                </a:xfrm>
                <a:prstGeom prst="roundRect">
                  <a:avLst/>
                </a:prstGeom>
                <a:solidFill>
                  <a:srgbClr val="4F81BD">
                    <a:lumMod val="20000"/>
                    <a:lumOff val="80000"/>
                  </a:srgbClr>
                </a:solidFill>
                <a:ln w="9525" cap="flat" cmpd="sng" algn="ctr">
                  <a:noFill/>
                  <a:prstDash val="solid"/>
                </a:ln>
                <a:effectLst>
                  <a:outerShdw blurRad="40000" dist="23000" dir="5400000" rotWithShape="0">
                    <a:srgbClr val="000000">
                      <a:alpha val="35000"/>
                    </a:srgbClr>
                  </a:outerShdw>
                </a:effectLst>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srgbClr val="FF0000"/>
                      </a:solidFill>
                      <a:effectLst/>
                      <a:uLnTx/>
                      <a:uFillTx/>
                      <a:latin typeface="Calibri" panose="020F0502020204030204"/>
                      <a:ea typeface="宋体" panose="02010600030101010101" pitchFamily="2" charset="-122"/>
                    </a:rPr>
                    <a:t>Captiva Service</a:t>
                  </a:r>
                  <a:endParaRPr kumimoji="0" lang="zh-CN" altLang="en-US" sz="700" b="0" i="0" u="none" strike="noStrike" kern="0" cap="none" spc="0" normalizeH="0" baseline="0" noProof="0" dirty="0">
                    <a:ln>
                      <a:noFill/>
                    </a:ln>
                    <a:solidFill>
                      <a:srgbClr val="FF0000"/>
                    </a:solidFill>
                    <a:effectLst/>
                    <a:uLnTx/>
                    <a:uFillTx/>
                    <a:latin typeface="Calibri" panose="020F0502020204030204"/>
                    <a:ea typeface="宋体" panose="02010600030101010101" pitchFamily="2" charset="-122"/>
                  </a:endParaRPr>
                </a:p>
              </p:txBody>
            </p:sp>
            <p:sp>
              <p:nvSpPr>
                <p:cNvPr id="728" name="矩形 727"/>
                <p:cNvSpPr/>
                <p:nvPr/>
              </p:nvSpPr>
              <p:spPr>
                <a:xfrm>
                  <a:off x="4665502" y="3706017"/>
                  <a:ext cx="540000" cy="144000"/>
                </a:xfrm>
                <a:prstGeom prst="rect">
                  <a:avLst/>
                </a:prstGeom>
                <a:solidFill>
                  <a:srgbClr val="F79646">
                    <a:lumMod val="60000"/>
                    <a:lumOff val="4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5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rPr>
                    <a:t>Gateway(F5)</a:t>
                  </a:r>
                  <a:endParaRPr kumimoji="0" lang="zh-CN" altLang="en-US" sz="5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endParaRPr>
                </a:p>
              </p:txBody>
            </p:sp>
          </p:grpSp>
          <p:grpSp>
            <p:nvGrpSpPr>
              <p:cNvPr id="721" name="组合 720"/>
              <p:cNvGrpSpPr/>
              <p:nvPr/>
            </p:nvGrpSpPr>
            <p:grpSpPr>
              <a:xfrm>
                <a:off x="3714490" y="3685856"/>
                <a:ext cx="753759" cy="495303"/>
                <a:chOff x="3714490" y="3685849"/>
                <a:chExt cx="756000" cy="505388"/>
              </a:xfrm>
            </p:grpSpPr>
            <p:sp>
              <p:nvSpPr>
                <p:cNvPr id="725" name="圆角矩形 724"/>
                <p:cNvSpPr/>
                <p:nvPr/>
              </p:nvSpPr>
              <p:spPr>
                <a:xfrm>
                  <a:off x="3714490" y="3831237"/>
                  <a:ext cx="756000" cy="360000"/>
                </a:xfrm>
                <a:prstGeom prst="roundRect">
                  <a:avLst/>
                </a:prstGeom>
                <a:solidFill>
                  <a:srgbClr val="4F81BD">
                    <a:lumMod val="20000"/>
                    <a:lumOff val="80000"/>
                  </a:srgbClr>
                </a:solidFill>
                <a:ln w="9525" cap="flat" cmpd="sng" algn="ctr">
                  <a:noFill/>
                  <a:prstDash val="solid"/>
                </a:ln>
                <a:effectLst>
                  <a:outerShdw blurRad="40000" dist="23000" dir="5400000" rotWithShape="0">
                    <a:srgbClr val="000000">
                      <a:alpha val="35000"/>
                    </a:srgbClr>
                  </a:outerShdw>
                </a:effectLst>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a:ln>
                        <a:noFill/>
                      </a:ln>
                      <a:solidFill>
                        <a:srgbClr val="FF0000"/>
                      </a:solidFill>
                      <a:effectLst/>
                      <a:uLnTx/>
                      <a:uFillTx/>
                      <a:latin typeface="Calibri" panose="020F0502020204030204"/>
                      <a:ea typeface="宋体" panose="02010600030101010101" pitchFamily="2" charset="-122"/>
                    </a:rPr>
                    <a:t>Gwis Service</a:t>
                  </a:r>
                  <a:endParaRPr kumimoji="0" lang="zh-CN" altLang="en-US" sz="700" b="0" i="0" u="none" strike="noStrike" kern="0" cap="none" spc="0" normalizeH="0" baseline="0" noProof="0">
                    <a:ln>
                      <a:noFill/>
                    </a:ln>
                    <a:solidFill>
                      <a:srgbClr val="FF0000"/>
                    </a:solidFill>
                    <a:effectLst/>
                    <a:uLnTx/>
                    <a:uFillTx/>
                    <a:latin typeface="Calibri" panose="020F0502020204030204"/>
                    <a:ea typeface="宋体" panose="02010600030101010101" pitchFamily="2" charset="-122"/>
                  </a:endParaRPr>
                </a:p>
              </p:txBody>
            </p:sp>
            <p:sp>
              <p:nvSpPr>
                <p:cNvPr id="726" name="矩形 725"/>
                <p:cNvSpPr/>
                <p:nvPr/>
              </p:nvSpPr>
              <p:spPr>
                <a:xfrm>
                  <a:off x="3824659" y="3685849"/>
                  <a:ext cx="540000" cy="144000"/>
                </a:xfrm>
                <a:prstGeom prst="rect">
                  <a:avLst/>
                </a:prstGeom>
                <a:solidFill>
                  <a:srgbClr val="F79646">
                    <a:lumMod val="60000"/>
                    <a:lumOff val="4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5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rPr>
                    <a:t>Gateway(F5)</a:t>
                  </a:r>
                  <a:endParaRPr kumimoji="0" lang="zh-CN" altLang="en-US" sz="5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endParaRPr>
                </a:p>
              </p:txBody>
            </p:sp>
          </p:grpSp>
          <p:grpSp>
            <p:nvGrpSpPr>
              <p:cNvPr id="722" name="组合 721"/>
              <p:cNvGrpSpPr/>
              <p:nvPr/>
            </p:nvGrpSpPr>
            <p:grpSpPr>
              <a:xfrm>
                <a:off x="2093176" y="3702721"/>
                <a:ext cx="751519" cy="483264"/>
                <a:chOff x="2093173" y="3702721"/>
                <a:chExt cx="756000" cy="493350"/>
              </a:xfrm>
            </p:grpSpPr>
            <p:sp>
              <p:nvSpPr>
                <p:cNvPr id="723" name="矩形 722"/>
                <p:cNvSpPr/>
                <p:nvPr/>
              </p:nvSpPr>
              <p:spPr>
                <a:xfrm>
                  <a:off x="2207473" y="3702721"/>
                  <a:ext cx="540000" cy="144000"/>
                </a:xfrm>
                <a:prstGeom prst="rect">
                  <a:avLst/>
                </a:prstGeom>
                <a:solidFill>
                  <a:srgbClr val="F79646">
                    <a:lumMod val="60000"/>
                    <a:lumOff val="4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5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rPr>
                    <a:t>Gateway(F5)</a:t>
                  </a:r>
                  <a:endParaRPr kumimoji="0" lang="zh-CN" altLang="en-US" sz="5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endParaRPr>
                </a:p>
              </p:txBody>
            </p:sp>
            <p:sp>
              <p:nvSpPr>
                <p:cNvPr id="724" name="圆角矩形 723"/>
                <p:cNvSpPr/>
                <p:nvPr/>
              </p:nvSpPr>
              <p:spPr>
                <a:xfrm>
                  <a:off x="2093173" y="3836071"/>
                  <a:ext cx="756000" cy="360000"/>
                </a:xfrm>
                <a:prstGeom prst="roundRect">
                  <a:avLst/>
                </a:prstGeom>
                <a:solidFill>
                  <a:srgbClr val="4F81BD">
                    <a:lumMod val="20000"/>
                    <a:lumOff val="80000"/>
                  </a:srgbClr>
                </a:solidFill>
                <a:ln w="9525" cap="flat" cmpd="sng" algn="ctr">
                  <a:noFill/>
                  <a:prstDash val="solid"/>
                </a:ln>
                <a:effectLst>
                  <a:outerShdw blurRad="40000" dist="23000" dir="5400000" rotWithShape="0">
                    <a:srgbClr val="000000">
                      <a:alpha val="35000"/>
                    </a:srgbClr>
                  </a:outerShdw>
                </a:effectLst>
              </p:spPr>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Calibri" panose="020F0502020204030204"/>
                      <a:ea typeface="宋体" panose="02010600030101010101" pitchFamily="2" charset="-122"/>
                      <a:cs typeface="+mn-cs"/>
                    </a:rPr>
                    <a:t>Phone banking</a:t>
                  </a:r>
                  <a:endParaRPr kumimoji="0" lang="zh-CN" altLang="zh-CN" sz="700" b="0" i="0" u="none" strike="noStrike" kern="1200" cap="none" spc="0" normalizeH="0" baseline="0" noProof="0">
                    <a:ln>
                      <a:noFill/>
                    </a:ln>
                    <a:solidFill>
                      <a:srgbClr val="FF0000"/>
                    </a:solidFill>
                    <a:effectLst/>
                    <a:uLnTx/>
                    <a:uFillTx/>
                    <a:latin typeface="Calibri" panose="020F05020202040302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Calibri" panose="020F0502020204030204"/>
                      <a:ea typeface="宋体" panose="02010600030101010101" pitchFamily="2" charset="-122"/>
                      <a:cs typeface="+mn-cs"/>
                    </a:rPr>
                    <a:t>Service</a:t>
                  </a:r>
                  <a:endParaRPr kumimoji="0" lang="zh-CN" altLang="en-US" sz="700" b="0" i="0" u="none" strike="noStrike" kern="1200" cap="none" spc="0" normalizeH="0" baseline="0" noProof="0">
                    <a:ln>
                      <a:noFill/>
                    </a:ln>
                    <a:solidFill>
                      <a:srgbClr val="FF0000"/>
                    </a:solidFill>
                    <a:effectLst/>
                    <a:uLnTx/>
                    <a:uFillTx/>
                    <a:latin typeface="Calibri" panose="020F0502020204030204"/>
                    <a:ea typeface="宋体" panose="02010600030101010101" pitchFamily="2" charset="-122"/>
                    <a:cs typeface="+mn-cs"/>
                  </a:endParaRPr>
                </a:p>
              </p:txBody>
            </p:sp>
          </p:grpSp>
        </p:grpSp>
        <p:grpSp>
          <p:nvGrpSpPr>
            <p:cNvPr id="654" name="组合 653"/>
            <p:cNvGrpSpPr/>
            <p:nvPr/>
          </p:nvGrpSpPr>
          <p:grpSpPr>
            <a:xfrm>
              <a:off x="1371549" y="800720"/>
              <a:ext cx="8041442" cy="501966"/>
              <a:chOff x="1371549" y="800719"/>
              <a:chExt cx="9115988" cy="512051"/>
            </a:xfrm>
          </p:grpSpPr>
          <p:grpSp>
            <p:nvGrpSpPr>
              <p:cNvPr id="690" name="组合 689"/>
              <p:cNvGrpSpPr/>
              <p:nvPr/>
            </p:nvGrpSpPr>
            <p:grpSpPr>
              <a:xfrm>
                <a:off x="2371674" y="809950"/>
                <a:ext cx="936000" cy="502335"/>
                <a:chOff x="2371674" y="809950"/>
                <a:chExt cx="936000" cy="502335"/>
              </a:xfrm>
            </p:grpSpPr>
            <p:sp>
              <p:nvSpPr>
                <p:cNvPr id="715" name="矩形 714"/>
                <p:cNvSpPr/>
                <p:nvPr/>
              </p:nvSpPr>
              <p:spPr>
                <a:xfrm>
                  <a:off x="2371674" y="952590"/>
                  <a:ext cx="936000" cy="359695"/>
                </a:xfrm>
                <a:prstGeom prst="rect">
                  <a:avLst/>
                </a:prstGeom>
                <a:solidFill>
                  <a:srgbClr val="1F497D">
                    <a:lumMod val="40000"/>
                    <a:lumOff val="6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rPr>
                    <a:t>AO Session</a:t>
                  </a:r>
                </a:p>
              </p:txBody>
            </p:sp>
            <p:sp>
              <p:nvSpPr>
                <p:cNvPr id="716" name="矩形 715"/>
                <p:cNvSpPr/>
                <p:nvPr/>
              </p:nvSpPr>
              <p:spPr>
                <a:xfrm>
                  <a:off x="2560112" y="809950"/>
                  <a:ext cx="540000" cy="144000"/>
                </a:xfrm>
                <a:prstGeom prst="rect">
                  <a:avLst/>
                </a:prstGeom>
                <a:solidFill>
                  <a:srgbClr val="F79646">
                    <a:lumMod val="60000"/>
                    <a:lumOff val="4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5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rPr>
                    <a:t>Gateway(F5)</a:t>
                  </a:r>
                  <a:endParaRPr kumimoji="0" lang="zh-CN" altLang="en-US" sz="5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endParaRPr>
                </a:p>
              </p:txBody>
            </p:sp>
          </p:grpSp>
          <p:grpSp>
            <p:nvGrpSpPr>
              <p:cNvPr id="691" name="组合 690"/>
              <p:cNvGrpSpPr/>
              <p:nvPr/>
            </p:nvGrpSpPr>
            <p:grpSpPr>
              <a:xfrm>
                <a:off x="5372049" y="805408"/>
                <a:ext cx="936000" cy="503690"/>
                <a:chOff x="5372049" y="805408"/>
                <a:chExt cx="936000" cy="503690"/>
              </a:xfrm>
            </p:grpSpPr>
            <p:sp>
              <p:nvSpPr>
                <p:cNvPr id="713" name="矩形 712"/>
                <p:cNvSpPr/>
                <p:nvPr/>
              </p:nvSpPr>
              <p:spPr>
                <a:xfrm>
                  <a:off x="5372049" y="949403"/>
                  <a:ext cx="936000" cy="359695"/>
                </a:xfrm>
                <a:prstGeom prst="rect">
                  <a:avLst/>
                </a:prstGeom>
                <a:solidFill>
                  <a:srgbClr val="1F497D">
                    <a:lumMod val="40000"/>
                    <a:lumOff val="6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rPr>
                    <a:t>Set PIN</a:t>
                  </a:r>
                </a:p>
              </p:txBody>
            </p:sp>
            <p:sp>
              <p:nvSpPr>
                <p:cNvPr id="714" name="矩形 713"/>
                <p:cNvSpPr/>
                <p:nvPr/>
              </p:nvSpPr>
              <p:spPr>
                <a:xfrm>
                  <a:off x="5540473" y="805408"/>
                  <a:ext cx="540000" cy="144000"/>
                </a:xfrm>
                <a:prstGeom prst="rect">
                  <a:avLst/>
                </a:prstGeom>
                <a:solidFill>
                  <a:srgbClr val="F79646">
                    <a:lumMod val="60000"/>
                    <a:lumOff val="4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5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rPr>
                    <a:t>Gateway(F5)</a:t>
                  </a:r>
                  <a:endParaRPr kumimoji="0" lang="zh-CN" altLang="en-US" sz="5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endParaRPr>
                </a:p>
              </p:txBody>
            </p:sp>
          </p:grpSp>
          <p:grpSp>
            <p:nvGrpSpPr>
              <p:cNvPr id="692" name="组合 691"/>
              <p:cNvGrpSpPr/>
              <p:nvPr/>
            </p:nvGrpSpPr>
            <p:grpSpPr>
              <a:xfrm>
                <a:off x="7372299" y="806572"/>
                <a:ext cx="936000" cy="496335"/>
                <a:chOff x="7372299" y="806572"/>
                <a:chExt cx="936000" cy="496335"/>
              </a:xfrm>
            </p:grpSpPr>
            <p:sp>
              <p:nvSpPr>
                <p:cNvPr id="711" name="矩形 710"/>
                <p:cNvSpPr/>
                <p:nvPr/>
              </p:nvSpPr>
              <p:spPr>
                <a:xfrm>
                  <a:off x="7372299" y="943212"/>
                  <a:ext cx="936000" cy="359695"/>
                </a:xfrm>
                <a:prstGeom prst="rect">
                  <a:avLst/>
                </a:prstGeom>
                <a:solidFill>
                  <a:srgbClr val="1F497D">
                    <a:lumMod val="40000"/>
                    <a:lumOff val="6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rPr>
                    <a:t>Upload client files </a:t>
                  </a:r>
                </a:p>
              </p:txBody>
            </p:sp>
            <p:sp>
              <p:nvSpPr>
                <p:cNvPr id="712" name="矩形 711"/>
                <p:cNvSpPr/>
                <p:nvPr/>
              </p:nvSpPr>
              <p:spPr>
                <a:xfrm>
                  <a:off x="7537474" y="806572"/>
                  <a:ext cx="540000" cy="144000"/>
                </a:xfrm>
                <a:prstGeom prst="rect">
                  <a:avLst/>
                </a:prstGeom>
                <a:solidFill>
                  <a:srgbClr val="F79646">
                    <a:lumMod val="60000"/>
                    <a:lumOff val="4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5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rPr>
                    <a:t>Gateway(F5)</a:t>
                  </a:r>
                  <a:endParaRPr kumimoji="0" lang="zh-CN" altLang="en-US" sz="5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endParaRPr>
                </a:p>
              </p:txBody>
            </p:sp>
          </p:grpSp>
          <p:grpSp>
            <p:nvGrpSpPr>
              <p:cNvPr id="693" name="组合 692"/>
              <p:cNvGrpSpPr/>
              <p:nvPr/>
            </p:nvGrpSpPr>
            <p:grpSpPr>
              <a:xfrm>
                <a:off x="3371799" y="800719"/>
                <a:ext cx="936000" cy="507215"/>
                <a:chOff x="3371799" y="800719"/>
                <a:chExt cx="936000" cy="507215"/>
              </a:xfrm>
            </p:grpSpPr>
            <p:sp>
              <p:nvSpPr>
                <p:cNvPr id="709" name="矩形 708"/>
                <p:cNvSpPr/>
                <p:nvPr/>
              </p:nvSpPr>
              <p:spPr>
                <a:xfrm>
                  <a:off x="3371799" y="948239"/>
                  <a:ext cx="936000" cy="359695"/>
                </a:xfrm>
                <a:prstGeom prst="rect">
                  <a:avLst/>
                </a:prstGeom>
                <a:solidFill>
                  <a:srgbClr val="1F497D">
                    <a:lumMod val="40000"/>
                    <a:lumOff val="6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rPr>
                    <a:t>Vew pre</a:t>
                  </a:r>
                  <a:endParaRPr kumimoji="0" lang="zh-CN" altLang="en-US" sz="5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sp>
              <p:nvSpPr>
                <p:cNvPr id="710" name="矩形 709"/>
                <p:cNvSpPr/>
                <p:nvPr/>
              </p:nvSpPr>
              <p:spPr>
                <a:xfrm>
                  <a:off x="3596275" y="800719"/>
                  <a:ext cx="540000" cy="144000"/>
                </a:xfrm>
                <a:prstGeom prst="rect">
                  <a:avLst/>
                </a:prstGeom>
                <a:solidFill>
                  <a:srgbClr val="F79646">
                    <a:lumMod val="60000"/>
                    <a:lumOff val="4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5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rPr>
                    <a:t>Gateway(F5)</a:t>
                  </a:r>
                  <a:endParaRPr kumimoji="0" lang="zh-CN" altLang="en-US" sz="5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endParaRPr>
                </a:p>
              </p:txBody>
            </p:sp>
          </p:grpSp>
          <p:grpSp>
            <p:nvGrpSpPr>
              <p:cNvPr id="694" name="组合 693"/>
              <p:cNvGrpSpPr/>
              <p:nvPr/>
            </p:nvGrpSpPr>
            <p:grpSpPr>
              <a:xfrm>
                <a:off x="6372174" y="804042"/>
                <a:ext cx="936000" cy="503690"/>
                <a:chOff x="6372174" y="804042"/>
                <a:chExt cx="936000" cy="503690"/>
              </a:xfrm>
            </p:grpSpPr>
            <p:sp>
              <p:nvSpPr>
                <p:cNvPr id="707" name="矩形 706"/>
                <p:cNvSpPr/>
                <p:nvPr/>
              </p:nvSpPr>
              <p:spPr>
                <a:xfrm>
                  <a:off x="6372174" y="948037"/>
                  <a:ext cx="936000" cy="359695"/>
                </a:xfrm>
                <a:prstGeom prst="rect">
                  <a:avLst/>
                </a:prstGeom>
                <a:solidFill>
                  <a:srgbClr val="1F497D">
                    <a:lumMod val="40000"/>
                    <a:lumOff val="6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rPr>
                    <a:t>Phone banking</a:t>
                  </a:r>
                </a:p>
              </p:txBody>
            </p:sp>
            <p:sp>
              <p:nvSpPr>
                <p:cNvPr id="708" name="矩形 707"/>
                <p:cNvSpPr/>
                <p:nvPr/>
              </p:nvSpPr>
              <p:spPr>
                <a:xfrm>
                  <a:off x="6540598" y="804042"/>
                  <a:ext cx="540000" cy="144000"/>
                </a:xfrm>
                <a:prstGeom prst="rect">
                  <a:avLst/>
                </a:prstGeom>
                <a:solidFill>
                  <a:srgbClr val="F79646">
                    <a:lumMod val="60000"/>
                    <a:lumOff val="4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5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rPr>
                    <a:t>Gateway(F5)</a:t>
                  </a:r>
                  <a:endParaRPr kumimoji="0" lang="zh-CN" altLang="en-US" sz="5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endParaRPr>
                </a:p>
              </p:txBody>
            </p:sp>
          </p:grpSp>
          <p:grpSp>
            <p:nvGrpSpPr>
              <p:cNvPr id="695" name="组合 694"/>
              <p:cNvGrpSpPr/>
              <p:nvPr/>
            </p:nvGrpSpPr>
            <p:grpSpPr>
              <a:xfrm>
                <a:off x="4371924" y="814730"/>
                <a:ext cx="936000" cy="489761"/>
                <a:chOff x="4371924" y="814730"/>
                <a:chExt cx="936000" cy="520832"/>
              </a:xfrm>
            </p:grpSpPr>
            <p:sp>
              <p:nvSpPr>
                <p:cNvPr id="705" name="矩形 704"/>
                <p:cNvSpPr/>
                <p:nvPr/>
              </p:nvSpPr>
              <p:spPr>
                <a:xfrm>
                  <a:off x="4371924" y="952724"/>
                  <a:ext cx="936000" cy="382838"/>
                </a:xfrm>
                <a:prstGeom prst="rect">
                  <a:avLst/>
                </a:prstGeom>
                <a:solidFill>
                  <a:srgbClr val="1F497D">
                    <a:lumMod val="40000"/>
                    <a:lumOff val="6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rPr>
                    <a:t>View ID5</a:t>
                  </a:r>
                  <a:endParaRPr kumimoji="0" lang="zh-CN" altLang="en-US" sz="5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sp>
              <p:nvSpPr>
                <p:cNvPr id="706" name="矩形 705"/>
                <p:cNvSpPr/>
                <p:nvPr/>
              </p:nvSpPr>
              <p:spPr>
                <a:xfrm>
                  <a:off x="4596400" y="814730"/>
                  <a:ext cx="540000" cy="144000"/>
                </a:xfrm>
                <a:prstGeom prst="rect">
                  <a:avLst/>
                </a:prstGeom>
                <a:solidFill>
                  <a:srgbClr val="F79646">
                    <a:lumMod val="60000"/>
                    <a:lumOff val="4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5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rPr>
                    <a:t>Gateway(F5)</a:t>
                  </a:r>
                  <a:endParaRPr kumimoji="0" lang="zh-CN" altLang="en-US" sz="5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endParaRPr>
                </a:p>
              </p:txBody>
            </p:sp>
          </p:grpSp>
          <p:grpSp>
            <p:nvGrpSpPr>
              <p:cNvPr id="696" name="组合 695"/>
              <p:cNvGrpSpPr/>
              <p:nvPr/>
            </p:nvGrpSpPr>
            <p:grpSpPr>
              <a:xfrm>
                <a:off x="1371549" y="809906"/>
                <a:ext cx="936000" cy="502570"/>
                <a:chOff x="1371549" y="809906"/>
                <a:chExt cx="936000" cy="502570"/>
              </a:xfrm>
            </p:grpSpPr>
            <p:sp>
              <p:nvSpPr>
                <p:cNvPr id="703" name="矩形 702"/>
                <p:cNvSpPr/>
                <p:nvPr/>
              </p:nvSpPr>
              <p:spPr>
                <a:xfrm>
                  <a:off x="1542999" y="809906"/>
                  <a:ext cx="540000" cy="144000"/>
                </a:xfrm>
                <a:prstGeom prst="rect">
                  <a:avLst/>
                </a:prstGeom>
                <a:solidFill>
                  <a:srgbClr val="F79646">
                    <a:lumMod val="60000"/>
                    <a:lumOff val="4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5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rPr>
                    <a:t>Gateway(F5)</a:t>
                  </a:r>
                  <a:endParaRPr kumimoji="0" lang="zh-CN" altLang="en-US" sz="5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endParaRPr>
                </a:p>
              </p:txBody>
            </p:sp>
            <p:sp>
              <p:nvSpPr>
                <p:cNvPr id="704" name="矩形 703"/>
                <p:cNvSpPr/>
                <p:nvPr/>
              </p:nvSpPr>
              <p:spPr>
                <a:xfrm>
                  <a:off x="1371549" y="952781"/>
                  <a:ext cx="936000" cy="359695"/>
                </a:xfrm>
                <a:prstGeom prst="rect">
                  <a:avLst/>
                </a:prstGeom>
                <a:solidFill>
                  <a:srgbClr val="1F497D">
                    <a:lumMod val="40000"/>
                    <a:lumOff val="6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rPr>
                    <a:t>Login</a:t>
                  </a:r>
                </a:p>
              </p:txBody>
            </p:sp>
          </p:grpSp>
          <p:grpSp>
            <p:nvGrpSpPr>
              <p:cNvPr id="697" name="组合 696"/>
              <p:cNvGrpSpPr/>
              <p:nvPr/>
            </p:nvGrpSpPr>
            <p:grpSpPr>
              <a:xfrm>
                <a:off x="9372547" y="809895"/>
                <a:ext cx="1114990" cy="502875"/>
                <a:chOff x="9372547" y="809895"/>
                <a:chExt cx="1114990" cy="502875"/>
              </a:xfrm>
            </p:grpSpPr>
            <p:sp>
              <p:nvSpPr>
                <p:cNvPr id="701" name="矩形 700"/>
                <p:cNvSpPr/>
                <p:nvPr/>
              </p:nvSpPr>
              <p:spPr>
                <a:xfrm>
                  <a:off x="9372547" y="952770"/>
                  <a:ext cx="1114990" cy="360000"/>
                </a:xfrm>
                <a:prstGeom prst="rect">
                  <a:avLst/>
                </a:prstGeom>
                <a:solidFill>
                  <a:srgbClr val="1F497D">
                    <a:lumMod val="40000"/>
                    <a:lumOff val="6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ysClr val="windowText" lastClr="000000"/>
                      </a:solidFill>
                      <a:effectLst/>
                      <a:uLnTx/>
                      <a:uFillTx/>
                      <a:latin typeface="Calibri" panose="020F0502020204030204"/>
                      <a:ea typeface="宋体" panose="02010600030101010101" pitchFamily="2" charset="-122"/>
                      <a:cs typeface="+mn-cs"/>
                    </a:rPr>
                    <a:t>Upload Transaction History Video </a:t>
                  </a:r>
                  <a:endParaRPr kumimoji="0" lang="zh-CN" altLang="zh-CN" sz="900" b="0" i="0" u="none" strike="noStrike" kern="1200" cap="none" spc="0" normalizeH="0" baseline="0" noProof="0" dirty="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702" name="矩形 701"/>
                <p:cNvSpPr/>
                <p:nvPr/>
              </p:nvSpPr>
              <p:spPr>
                <a:xfrm>
                  <a:off x="9629724" y="809895"/>
                  <a:ext cx="540001" cy="144000"/>
                </a:xfrm>
                <a:prstGeom prst="rect">
                  <a:avLst/>
                </a:prstGeom>
                <a:solidFill>
                  <a:srgbClr val="F79646">
                    <a:lumMod val="60000"/>
                    <a:lumOff val="4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5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rPr>
                    <a:t>Gateway(F5)</a:t>
                  </a:r>
                  <a:endParaRPr kumimoji="0" lang="zh-CN" altLang="en-US" sz="5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endParaRPr>
                </a:p>
              </p:txBody>
            </p:sp>
          </p:grpSp>
          <p:grpSp>
            <p:nvGrpSpPr>
              <p:cNvPr id="698" name="组合 697"/>
              <p:cNvGrpSpPr/>
              <p:nvPr/>
            </p:nvGrpSpPr>
            <p:grpSpPr>
              <a:xfrm>
                <a:off x="8372424" y="803693"/>
                <a:ext cx="936000" cy="502875"/>
                <a:chOff x="8372424" y="803693"/>
                <a:chExt cx="936000" cy="502875"/>
              </a:xfrm>
            </p:grpSpPr>
            <p:sp>
              <p:nvSpPr>
                <p:cNvPr id="699" name="矩形 698"/>
                <p:cNvSpPr/>
                <p:nvPr/>
              </p:nvSpPr>
              <p:spPr>
                <a:xfrm>
                  <a:off x="8372424" y="946568"/>
                  <a:ext cx="936000" cy="360000"/>
                </a:xfrm>
                <a:prstGeom prst="rect">
                  <a:avLst/>
                </a:prstGeom>
                <a:solidFill>
                  <a:srgbClr val="1F497D">
                    <a:lumMod val="40000"/>
                    <a:lumOff val="6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rPr>
                    <a:t>Upload  files Gwis/Captiva</a:t>
                  </a:r>
                  <a:endParaRPr kumimoji="0" lang="zh-CN" altLang="zh-CN" sz="9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700" name="矩形 699"/>
                <p:cNvSpPr/>
                <p:nvPr/>
              </p:nvSpPr>
              <p:spPr>
                <a:xfrm>
                  <a:off x="8573587" y="803693"/>
                  <a:ext cx="540000" cy="144000"/>
                </a:xfrm>
                <a:prstGeom prst="rect">
                  <a:avLst/>
                </a:prstGeom>
                <a:solidFill>
                  <a:srgbClr val="F79646">
                    <a:lumMod val="60000"/>
                    <a:lumOff val="4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5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rPr>
                    <a:t>Gateway(F5)</a:t>
                  </a:r>
                  <a:endParaRPr kumimoji="0" lang="zh-CN" altLang="en-US" sz="5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endParaRPr>
                </a:p>
              </p:txBody>
            </p:sp>
          </p:grpSp>
        </p:grpSp>
        <p:cxnSp>
          <p:nvCxnSpPr>
            <p:cNvPr id="655" name="直接连接符 654"/>
            <p:cNvCxnSpPr>
              <a:stCxn id="643" idx="2"/>
              <a:endCxn id="700" idx="0"/>
            </p:cNvCxnSpPr>
            <p:nvPr/>
          </p:nvCxnSpPr>
          <p:spPr>
            <a:xfrm>
              <a:off x="5284504" y="467406"/>
              <a:ext cx="2678317" cy="336228"/>
            </a:xfrm>
            <a:prstGeom prst="line">
              <a:avLst/>
            </a:prstGeom>
            <a:noFill/>
            <a:ln w="19050" cap="flat" cmpd="sng" algn="ctr">
              <a:solidFill>
                <a:srgbClr val="4F81BD">
                  <a:shade val="95000"/>
                  <a:satMod val="105000"/>
                </a:srgbClr>
              </a:solidFill>
              <a:prstDash val="solid"/>
            </a:ln>
            <a:effectLst/>
          </p:spPr>
        </p:cxnSp>
        <p:grpSp>
          <p:nvGrpSpPr>
            <p:cNvPr id="656" name="组合 655"/>
            <p:cNvGrpSpPr/>
            <p:nvPr/>
          </p:nvGrpSpPr>
          <p:grpSpPr>
            <a:xfrm>
              <a:off x="1373790" y="1732994"/>
              <a:ext cx="8016372" cy="1059097"/>
              <a:chOff x="1373790" y="1732994"/>
              <a:chExt cx="8016372" cy="1059097"/>
            </a:xfrm>
          </p:grpSpPr>
          <p:grpSp>
            <p:nvGrpSpPr>
              <p:cNvPr id="657" name="组合 656"/>
              <p:cNvGrpSpPr/>
              <p:nvPr/>
            </p:nvGrpSpPr>
            <p:grpSpPr>
              <a:xfrm>
                <a:off x="7306858" y="1732998"/>
                <a:ext cx="1213418" cy="492959"/>
                <a:chOff x="7306858" y="1732994"/>
                <a:chExt cx="1008000" cy="502875"/>
              </a:xfrm>
            </p:grpSpPr>
            <p:sp>
              <p:nvSpPr>
                <p:cNvPr id="688" name="矩形 687"/>
                <p:cNvSpPr/>
                <p:nvPr/>
              </p:nvSpPr>
              <p:spPr>
                <a:xfrm>
                  <a:off x="7306858" y="1875869"/>
                  <a:ext cx="1008000" cy="360000"/>
                </a:xfrm>
                <a:prstGeom prst="rect">
                  <a:avLst/>
                </a:prstGeom>
                <a:solidFill>
                  <a:srgbClr val="1F497D">
                    <a:lumMod val="40000"/>
                    <a:lumOff val="6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sysClr val="windowText" lastClr="000000"/>
                      </a:solidFill>
                      <a:effectLst/>
                      <a:uLnTx/>
                      <a:uFillTx/>
                      <a:latin typeface="Calibri" panose="020F0502020204030204"/>
                      <a:ea typeface="宋体" panose="02010600030101010101" pitchFamily="2" charset="-122"/>
                      <a:cs typeface="+mn-cs"/>
                    </a:rPr>
                    <a:t>Upload Video Service </a:t>
                  </a:r>
                  <a:endParaRPr kumimoji="0" lang="zh-CN" altLang="zh-CN" sz="900" b="0" i="0" u="none" strike="noStrike" kern="1200" cap="none" spc="0" normalizeH="0" baseline="0" noProof="0" dirty="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689" name="矩形 688"/>
                <p:cNvSpPr/>
                <p:nvPr/>
              </p:nvSpPr>
              <p:spPr>
                <a:xfrm>
                  <a:off x="7506884" y="1732994"/>
                  <a:ext cx="540000" cy="144000"/>
                </a:xfrm>
                <a:prstGeom prst="rect">
                  <a:avLst/>
                </a:prstGeom>
                <a:solidFill>
                  <a:srgbClr val="F79646">
                    <a:lumMod val="60000"/>
                    <a:lumOff val="4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rPr>
                    <a:t>Gateway(F5)</a:t>
                  </a:r>
                  <a:endParaRPr kumimoji="0" lang="zh-CN" altLang="en-US" sz="4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endParaRPr>
                </a:p>
              </p:txBody>
            </p:sp>
          </p:grpSp>
          <p:grpSp>
            <p:nvGrpSpPr>
              <p:cNvPr id="658" name="组合 657"/>
              <p:cNvGrpSpPr/>
              <p:nvPr/>
            </p:nvGrpSpPr>
            <p:grpSpPr>
              <a:xfrm>
                <a:off x="4706571" y="1732998"/>
                <a:ext cx="1126745" cy="492959"/>
                <a:chOff x="4706571" y="1732994"/>
                <a:chExt cx="936000" cy="502875"/>
              </a:xfrm>
            </p:grpSpPr>
            <p:sp>
              <p:nvSpPr>
                <p:cNvPr id="686" name="矩形 685"/>
                <p:cNvSpPr/>
                <p:nvPr/>
              </p:nvSpPr>
              <p:spPr>
                <a:xfrm>
                  <a:off x="4706571" y="1875869"/>
                  <a:ext cx="936000" cy="360000"/>
                </a:xfrm>
                <a:prstGeom prst="rect">
                  <a:avLst/>
                </a:prstGeom>
                <a:solidFill>
                  <a:srgbClr val="1F497D">
                    <a:lumMod val="40000"/>
                    <a:lumOff val="6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rPr>
                    <a:t>Gwis Service</a:t>
                  </a:r>
                  <a:endParaRPr kumimoji="0" lang="zh-CN" altLang="zh-CN" sz="9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687" name="矩形 686"/>
                <p:cNvSpPr/>
                <p:nvPr/>
              </p:nvSpPr>
              <p:spPr>
                <a:xfrm>
                  <a:off x="4898210" y="1732994"/>
                  <a:ext cx="540000" cy="144000"/>
                </a:xfrm>
                <a:prstGeom prst="rect">
                  <a:avLst/>
                </a:prstGeom>
                <a:solidFill>
                  <a:srgbClr val="F79646">
                    <a:lumMod val="60000"/>
                    <a:lumOff val="4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rPr>
                    <a:t>Gateway(F5)</a:t>
                  </a:r>
                  <a:endParaRPr kumimoji="0" lang="zh-CN" altLang="en-US" sz="4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endParaRPr>
                </a:p>
              </p:txBody>
            </p:sp>
          </p:grpSp>
          <p:grpSp>
            <p:nvGrpSpPr>
              <p:cNvPr id="659" name="组合 658"/>
              <p:cNvGrpSpPr/>
              <p:nvPr/>
            </p:nvGrpSpPr>
            <p:grpSpPr>
              <a:xfrm>
                <a:off x="8322056" y="2299132"/>
                <a:ext cx="1068106" cy="492959"/>
                <a:chOff x="8322056" y="2299128"/>
                <a:chExt cx="936000" cy="502875"/>
              </a:xfrm>
            </p:grpSpPr>
            <p:sp>
              <p:nvSpPr>
                <p:cNvPr id="684" name="矩形 683"/>
                <p:cNvSpPr/>
                <p:nvPr/>
              </p:nvSpPr>
              <p:spPr>
                <a:xfrm>
                  <a:off x="8322056" y="2442003"/>
                  <a:ext cx="936000" cy="360000"/>
                </a:xfrm>
                <a:prstGeom prst="rect">
                  <a:avLst/>
                </a:prstGeom>
                <a:solidFill>
                  <a:srgbClr val="1F497D">
                    <a:lumMod val="40000"/>
                    <a:lumOff val="6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rPr>
                    <a:t>Set PIN Service</a:t>
                  </a:r>
                  <a:endParaRPr kumimoji="0" lang="zh-CN" altLang="zh-CN" sz="9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685" name="矩形 684"/>
                <p:cNvSpPr/>
                <p:nvPr/>
              </p:nvSpPr>
              <p:spPr>
                <a:xfrm>
                  <a:off x="8495784" y="2299128"/>
                  <a:ext cx="540000" cy="144000"/>
                </a:xfrm>
                <a:prstGeom prst="rect">
                  <a:avLst/>
                </a:prstGeom>
                <a:solidFill>
                  <a:srgbClr val="F79646">
                    <a:lumMod val="60000"/>
                    <a:lumOff val="4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rPr>
                    <a:t>Gateway(F5)</a:t>
                  </a:r>
                  <a:endParaRPr kumimoji="0" lang="zh-CN" altLang="en-US" sz="4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endParaRPr>
                </a:p>
              </p:txBody>
            </p:sp>
          </p:grpSp>
          <p:grpSp>
            <p:nvGrpSpPr>
              <p:cNvPr id="660" name="组合 659"/>
              <p:cNvGrpSpPr/>
              <p:nvPr/>
            </p:nvGrpSpPr>
            <p:grpSpPr>
              <a:xfrm>
                <a:off x="4153096" y="2299132"/>
                <a:ext cx="1126745" cy="492959"/>
                <a:chOff x="4153096" y="2299128"/>
                <a:chExt cx="936000" cy="502875"/>
              </a:xfrm>
            </p:grpSpPr>
            <p:sp>
              <p:nvSpPr>
                <p:cNvPr id="682" name="矩形 681"/>
                <p:cNvSpPr/>
                <p:nvPr/>
              </p:nvSpPr>
              <p:spPr>
                <a:xfrm>
                  <a:off x="4153096" y="2442003"/>
                  <a:ext cx="936000" cy="360000"/>
                </a:xfrm>
                <a:prstGeom prst="rect">
                  <a:avLst/>
                </a:prstGeom>
                <a:solidFill>
                  <a:srgbClr val="1F497D">
                    <a:lumMod val="40000"/>
                    <a:lumOff val="6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rPr>
                    <a:t>Vew PRE Service</a:t>
                  </a:r>
                  <a:endParaRPr kumimoji="0" lang="zh-CN" altLang="zh-CN" sz="9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683" name="矩形 682"/>
                <p:cNvSpPr/>
                <p:nvPr/>
              </p:nvSpPr>
              <p:spPr>
                <a:xfrm>
                  <a:off x="4327962" y="2299128"/>
                  <a:ext cx="540000" cy="144000"/>
                </a:xfrm>
                <a:prstGeom prst="rect">
                  <a:avLst/>
                </a:prstGeom>
                <a:solidFill>
                  <a:srgbClr val="F79646">
                    <a:lumMod val="60000"/>
                    <a:lumOff val="4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rPr>
                    <a:t>Gateway(F5)</a:t>
                  </a:r>
                  <a:endParaRPr kumimoji="0" lang="zh-CN" altLang="en-US" sz="4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endParaRPr>
                </a:p>
              </p:txBody>
            </p:sp>
          </p:grpSp>
          <p:grpSp>
            <p:nvGrpSpPr>
              <p:cNvPr id="661" name="组合 660"/>
              <p:cNvGrpSpPr/>
              <p:nvPr/>
            </p:nvGrpSpPr>
            <p:grpSpPr>
              <a:xfrm>
                <a:off x="2763443" y="2299132"/>
                <a:ext cx="1126745" cy="492959"/>
                <a:chOff x="2763443" y="2299128"/>
                <a:chExt cx="936000" cy="502875"/>
              </a:xfrm>
            </p:grpSpPr>
            <p:sp>
              <p:nvSpPr>
                <p:cNvPr id="680" name="矩形 679"/>
                <p:cNvSpPr/>
                <p:nvPr/>
              </p:nvSpPr>
              <p:spPr>
                <a:xfrm>
                  <a:off x="2763443" y="2442003"/>
                  <a:ext cx="936000" cy="360000"/>
                </a:xfrm>
                <a:prstGeom prst="rect">
                  <a:avLst/>
                </a:prstGeom>
                <a:solidFill>
                  <a:srgbClr val="1F497D">
                    <a:lumMod val="40000"/>
                    <a:lumOff val="6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rPr>
                    <a:t>AO Session </a:t>
                  </a:r>
                  <a:r>
                    <a:rPr kumimoji="0" lang="en-US" altLang="zh-CN" sz="7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rPr>
                    <a:t>Service</a:t>
                  </a:r>
                  <a:endParaRPr kumimoji="0" lang="zh-CN" altLang="zh-CN" sz="7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2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sp>
              <p:nvSpPr>
                <p:cNvPr id="681" name="矩形 680"/>
                <p:cNvSpPr/>
                <p:nvPr/>
              </p:nvSpPr>
              <p:spPr>
                <a:xfrm>
                  <a:off x="2939449" y="2299128"/>
                  <a:ext cx="540000" cy="144000"/>
                </a:xfrm>
                <a:prstGeom prst="rect">
                  <a:avLst/>
                </a:prstGeom>
                <a:solidFill>
                  <a:srgbClr val="F79646">
                    <a:lumMod val="60000"/>
                    <a:lumOff val="4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rPr>
                    <a:t>Gateway(F5)</a:t>
                  </a:r>
                  <a:endParaRPr kumimoji="0" lang="zh-CN" altLang="en-US" sz="4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endParaRPr>
                </a:p>
              </p:txBody>
            </p:sp>
          </p:grpSp>
          <p:grpSp>
            <p:nvGrpSpPr>
              <p:cNvPr id="662" name="组合 661"/>
              <p:cNvGrpSpPr/>
              <p:nvPr/>
            </p:nvGrpSpPr>
            <p:grpSpPr>
              <a:xfrm>
                <a:off x="1373790" y="2299431"/>
                <a:ext cx="1126745" cy="492660"/>
                <a:chOff x="1373790" y="2299427"/>
                <a:chExt cx="936000" cy="502570"/>
              </a:xfrm>
            </p:grpSpPr>
            <p:sp>
              <p:nvSpPr>
                <p:cNvPr id="678" name="矩形 677"/>
                <p:cNvSpPr/>
                <p:nvPr/>
              </p:nvSpPr>
              <p:spPr>
                <a:xfrm>
                  <a:off x="1373790" y="2442302"/>
                  <a:ext cx="936000" cy="359695"/>
                </a:xfrm>
                <a:prstGeom prst="rect">
                  <a:avLst/>
                </a:prstGeom>
                <a:solidFill>
                  <a:srgbClr val="1F497D">
                    <a:lumMod val="40000"/>
                    <a:lumOff val="6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rPr>
                    <a:t>Login</a:t>
                  </a:r>
                </a:p>
              </p:txBody>
            </p:sp>
            <p:sp>
              <p:nvSpPr>
                <p:cNvPr id="679" name="矩形 678"/>
                <p:cNvSpPr/>
                <p:nvPr/>
              </p:nvSpPr>
              <p:spPr>
                <a:xfrm>
                  <a:off x="1545240" y="2299427"/>
                  <a:ext cx="540000" cy="144000"/>
                </a:xfrm>
                <a:prstGeom prst="rect">
                  <a:avLst/>
                </a:prstGeom>
                <a:solidFill>
                  <a:srgbClr val="F79646">
                    <a:lumMod val="60000"/>
                    <a:lumOff val="4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rPr>
                    <a:t>Gateway(F5)</a:t>
                  </a:r>
                  <a:endParaRPr kumimoji="0" lang="zh-CN" altLang="en-US" sz="4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endParaRPr>
                </a:p>
              </p:txBody>
            </p:sp>
          </p:grpSp>
          <p:grpSp>
            <p:nvGrpSpPr>
              <p:cNvPr id="663" name="组合 662"/>
              <p:cNvGrpSpPr/>
              <p:nvPr/>
            </p:nvGrpSpPr>
            <p:grpSpPr>
              <a:xfrm>
                <a:off x="2192959" y="1732994"/>
                <a:ext cx="1126745" cy="493757"/>
                <a:chOff x="2192959" y="1732994"/>
                <a:chExt cx="936000" cy="503690"/>
              </a:xfrm>
            </p:grpSpPr>
            <p:sp>
              <p:nvSpPr>
                <p:cNvPr id="676" name="矩形 675"/>
                <p:cNvSpPr/>
                <p:nvPr/>
              </p:nvSpPr>
              <p:spPr>
                <a:xfrm>
                  <a:off x="2192959" y="1876989"/>
                  <a:ext cx="936000" cy="359695"/>
                </a:xfrm>
                <a:prstGeom prst="rect">
                  <a:avLst/>
                </a:prstGeom>
                <a:solidFill>
                  <a:srgbClr val="1F497D">
                    <a:lumMod val="40000"/>
                    <a:lumOff val="6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rPr>
                    <a:t>Phone banking Service</a:t>
                  </a:r>
                </a:p>
              </p:txBody>
            </p:sp>
            <p:sp>
              <p:nvSpPr>
                <p:cNvPr id="677" name="矩形 676"/>
                <p:cNvSpPr/>
                <p:nvPr/>
              </p:nvSpPr>
              <p:spPr>
                <a:xfrm>
                  <a:off x="2370908" y="1732994"/>
                  <a:ext cx="540000" cy="144000"/>
                </a:xfrm>
                <a:prstGeom prst="rect">
                  <a:avLst/>
                </a:prstGeom>
                <a:solidFill>
                  <a:srgbClr val="F79646">
                    <a:lumMod val="60000"/>
                    <a:lumOff val="4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rPr>
                    <a:t>Gateway(F5)</a:t>
                  </a:r>
                  <a:endParaRPr kumimoji="0" lang="zh-CN" altLang="en-US" sz="4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endParaRPr>
                </a:p>
              </p:txBody>
            </p:sp>
          </p:grpSp>
          <p:grpSp>
            <p:nvGrpSpPr>
              <p:cNvPr id="664" name="组合 663"/>
              <p:cNvGrpSpPr/>
              <p:nvPr/>
            </p:nvGrpSpPr>
            <p:grpSpPr>
              <a:xfrm>
                <a:off x="5542749" y="2294873"/>
                <a:ext cx="1126745" cy="497213"/>
                <a:chOff x="5542749" y="2294873"/>
                <a:chExt cx="936000" cy="507215"/>
              </a:xfrm>
            </p:grpSpPr>
            <p:sp>
              <p:nvSpPr>
                <p:cNvPr id="674" name="矩形 673"/>
                <p:cNvSpPr/>
                <p:nvPr/>
              </p:nvSpPr>
              <p:spPr>
                <a:xfrm>
                  <a:off x="5542749" y="2442393"/>
                  <a:ext cx="936000" cy="359695"/>
                </a:xfrm>
                <a:prstGeom prst="rect">
                  <a:avLst/>
                </a:prstGeom>
                <a:solidFill>
                  <a:srgbClr val="1F497D">
                    <a:lumMod val="40000"/>
                    <a:lumOff val="6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rPr>
                    <a:t>View ID5 Service</a:t>
                  </a:r>
                  <a:endParaRPr kumimoji="0" lang="zh-CN" altLang="en-US" sz="5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sp>
              <p:nvSpPr>
                <p:cNvPr id="675" name="矩形 674"/>
                <p:cNvSpPr/>
                <p:nvPr/>
              </p:nvSpPr>
              <p:spPr>
                <a:xfrm>
                  <a:off x="5729125" y="2294873"/>
                  <a:ext cx="540000" cy="144000"/>
                </a:xfrm>
                <a:prstGeom prst="rect">
                  <a:avLst/>
                </a:prstGeom>
                <a:solidFill>
                  <a:srgbClr val="F79646">
                    <a:lumMod val="60000"/>
                    <a:lumOff val="4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rPr>
                    <a:t>Gateway(F5)</a:t>
                  </a:r>
                  <a:endParaRPr kumimoji="0" lang="zh-CN" altLang="en-US" sz="4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endParaRPr>
                </a:p>
              </p:txBody>
            </p:sp>
          </p:grpSp>
          <p:grpSp>
            <p:nvGrpSpPr>
              <p:cNvPr id="665" name="组合 664"/>
              <p:cNvGrpSpPr/>
              <p:nvPr/>
            </p:nvGrpSpPr>
            <p:grpSpPr>
              <a:xfrm>
                <a:off x="3449765" y="1732998"/>
                <a:ext cx="1126745" cy="492959"/>
                <a:chOff x="3449765" y="1732994"/>
                <a:chExt cx="936000" cy="502875"/>
              </a:xfrm>
            </p:grpSpPr>
            <p:sp>
              <p:nvSpPr>
                <p:cNvPr id="672" name="矩形 671"/>
                <p:cNvSpPr/>
                <p:nvPr/>
              </p:nvSpPr>
              <p:spPr>
                <a:xfrm>
                  <a:off x="3449765" y="1875869"/>
                  <a:ext cx="936000" cy="360000"/>
                </a:xfrm>
                <a:prstGeom prst="rect">
                  <a:avLst/>
                </a:prstGeom>
                <a:solidFill>
                  <a:srgbClr val="1F497D">
                    <a:lumMod val="40000"/>
                    <a:lumOff val="6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rPr>
                    <a:t>Upload  files Service</a:t>
                  </a:r>
                  <a:endParaRPr kumimoji="0" lang="zh-CN" altLang="zh-CN" sz="9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673" name="矩形 672"/>
                <p:cNvSpPr/>
                <p:nvPr/>
              </p:nvSpPr>
              <p:spPr>
                <a:xfrm>
                  <a:off x="3631879" y="1732994"/>
                  <a:ext cx="540000" cy="144000"/>
                </a:xfrm>
                <a:prstGeom prst="rect">
                  <a:avLst/>
                </a:prstGeom>
                <a:solidFill>
                  <a:srgbClr val="F79646">
                    <a:lumMod val="60000"/>
                    <a:lumOff val="4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rPr>
                    <a:t>Gateway(F5)</a:t>
                  </a:r>
                  <a:endParaRPr kumimoji="0" lang="zh-CN" altLang="en-US" sz="4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endParaRPr>
                </a:p>
              </p:txBody>
            </p:sp>
          </p:grpSp>
          <p:grpSp>
            <p:nvGrpSpPr>
              <p:cNvPr id="666" name="组合 665"/>
              <p:cNvGrpSpPr/>
              <p:nvPr/>
            </p:nvGrpSpPr>
            <p:grpSpPr>
              <a:xfrm>
                <a:off x="6932402" y="2299132"/>
                <a:ext cx="1126745" cy="492959"/>
                <a:chOff x="6932402" y="2299128"/>
                <a:chExt cx="936000" cy="502875"/>
              </a:xfrm>
            </p:grpSpPr>
            <p:sp>
              <p:nvSpPr>
                <p:cNvPr id="670" name="矩形 669"/>
                <p:cNvSpPr/>
                <p:nvPr/>
              </p:nvSpPr>
              <p:spPr>
                <a:xfrm>
                  <a:off x="6932402" y="2442003"/>
                  <a:ext cx="936000" cy="360000"/>
                </a:xfrm>
                <a:prstGeom prst="rect">
                  <a:avLst/>
                </a:prstGeom>
                <a:solidFill>
                  <a:srgbClr val="1F497D">
                    <a:lumMod val="40000"/>
                    <a:lumOff val="6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rPr>
                    <a:t>Set PIN Service</a:t>
                  </a:r>
                  <a:endParaRPr kumimoji="0" lang="zh-CN" altLang="zh-CN" sz="9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671" name="矩形 670"/>
                <p:cNvSpPr/>
                <p:nvPr/>
              </p:nvSpPr>
              <p:spPr>
                <a:xfrm>
                  <a:off x="7106130" y="2299128"/>
                  <a:ext cx="540000" cy="144000"/>
                </a:xfrm>
                <a:prstGeom prst="rect">
                  <a:avLst/>
                </a:prstGeom>
                <a:solidFill>
                  <a:srgbClr val="F79646">
                    <a:lumMod val="60000"/>
                    <a:lumOff val="4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rPr>
                    <a:t>Gateway(F5)</a:t>
                  </a:r>
                  <a:endParaRPr kumimoji="0" lang="zh-CN" altLang="en-US" sz="4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endParaRPr>
                </a:p>
              </p:txBody>
            </p:sp>
          </p:grpSp>
          <p:grpSp>
            <p:nvGrpSpPr>
              <p:cNvPr id="667" name="组合 666"/>
              <p:cNvGrpSpPr/>
              <p:nvPr/>
            </p:nvGrpSpPr>
            <p:grpSpPr>
              <a:xfrm>
                <a:off x="5963377" y="1732998"/>
                <a:ext cx="1213418" cy="492959"/>
                <a:chOff x="5963377" y="1732994"/>
                <a:chExt cx="1008000" cy="502875"/>
              </a:xfrm>
            </p:grpSpPr>
            <p:sp>
              <p:nvSpPr>
                <p:cNvPr id="668" name="矩形 667"/>
                <p:cNvSpPr/>
                <p:nvPr/>
              </p:nvSpPr>
              <p:spPr>
                <a:xfrm>
                  <a:off x="5963377" y="1875869"/>
                  <a:ext cx="1008000" cy="360000"/>
                </a:xfrm>
                <a:prstGeom prst="rect">
                  <a:avLst/>
                </a:prstGeom>
                <a:solidFill>
                  <a:srgbClr val="1F497D">
                    <a:lumMod val="40000"/>
                    <a:lumOff val="6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rPr>
                    <a:t>Captiva Service</a:t>
                  </a:r>
                  <a:endParaRPr kumimoji="0" lang="zh-CN" altLang="zh-CN" sz="3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sp>
              <p:nvSpPr>
                <p:cNvPr id="669" name="矩形 668"/>
                <p:cNvSpPr/>
                <p:nvPr/>
              </p:nvSpPr>
              <p:spPr>
                <a:xfrm>
                  <a:off x="6163403" y="1732994"/>
                  <a:ext cx="540000" cy="144000"/>
                </a:xfrm>
                <a:prstGeom prst="rect">
                  <a:avLst/>
                </a:prstGeom>
                <a:solidFill>
                  <a:srgbClr val="F79646">
                    <a:lumMod val="60000"/>
                    <a:lumOff val="40000"/>
                  </a:srgbClr>
                </a:solidFill>
                <a:ln w="25400" cap="flat" cmpd="sng" algn="ctr">
                  <a:noFill/>
                  <a:prstDash val="solid"/>
                </a:ln>
                <a:effectLst/>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rPr>
                    <a:t>Gateway(F5)</a:t>
                  </a:r>
                  <a:endParaRPr kumimoji="0" lang="zh-CN" altLang="en-US" sz="400" b="0" i="0" u="none" strike="noStrike" kern="0" cap="none" spc="0" normalizeH="0" baseline="0" noProof="0">
                    <a:ln w="0"/>
                    <a:solidFill>
                      <a:sysClr val="windowText" lastClr="000000"/>
                    </a:solidFill>
                    <a:effectLst>
                      <a:outerShdw blurRad="38100" dist="25400" dir="5400000" algn="ctr" rotWithShape="0">
                        <a:srgbClr val="6E747A">
                          <a:alpha val="43000"/>
                        </a:srgbClr>
                      </a:outerShdw>
                    </a:effectLst>
                    <a:uLnTx/>
                    <a:uFillTx/>
                    <a:latin typeface="Calibri" panose="020F0502020204030204"/>
                    <a:ea typeface="宋体" panose="02010600030101010101" pitchFamily="2" charset="-122"/>
                  </a:endParaRPr>
                </a:p>
              </p:txBody>
            </p:sp>
          </p:grpSp>
        </p:grpSp>
      </p:grpSp>
    </p:spTree>
    <p:extLst>
      <p:ext uri="{BB962C8B-B14F-4D97-AF65-F5344CB8AC3E}">
        <p14:creationId xmlns:p14="http://schemas.microsoft.com/office/powerpoint/2010/main" val="21341963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文本框 60"/>
          <p:cNvSpPr txBox="1"/>
          <p:nvPr/>
        </p:nvSpPr>
        <p:spPr>
          <a:xfrm>
            <a:off x="1438275" y="735965"/>
            <a:ext cx="2767104" cy="535531"/>
          </a:xfrm>
          <a:prstGeom prst="rect">
            <a:avLst/>
          </a:prstGeom>
          <a:noFill/>
        </p:spPr>
        <p:txBody>
          <a:bodyPr wrap="none" rtlCol="0">
            <a:spAutoFit/>
          </a:bodyPr>
          <a:lstStyle/>
          <a:p>
            <a:pPr algn="l" eaLnBrk="1" hangingPunct="1">
              <a:lnSpc>
                <a:spcPct val="120000"/>
              </a:lnSpc>
              <a:spcBef>
                <a:spcPct val="0"/>
              </a:spcBef>
              <a:buFontTx/>
              <a:buNone/>
            </a:pPr>
            <a:r>
              <a:rPr lang="en-US" altLang="zh-CN" sz="2400" b="1" kern="0" dirty="0">
                <a:solidFill>
                  <a:srgbClr val="445469"/>
                </a:solidFill>
                <a:latin typeface="+mn-ea"/>
                <a:sym typeface="+mn-ea"/>
              </a:rPr>
              <a:t>M</a:t>
            </a:r>
            <a:r>
              <a:rPr lang="en-US" altLang="zh-CN" sz="2400" b="1" kern="0" dirty="0" smtClean="0">
                <a:solidFill>
                  <a:srgbClr val="445469"/>
                </a:solidFill>
                <a:latin typeface="+mn-ea"/>
                <a:sym typeface="+mn-ea"/>
              </a:rPr>
              <a:t>VTM</a:t>
            </a:r>
            <a:r>
              <a:rPr lang="zh-CN" altLang="en-US" sz="2400" b="1" kern="0" dirty="0" smtClean="0">
                <a:solidFill>
                  <a:srgbClr val="445469"/>
                </a:solidFill>
                <a:latin typeface="+mn-ea"/>
                <a:sym typeface="+mn-ea"/>
              </a:rPr>
              <a:t>微服务设计</a:t>
            </a:r>
            <a:endParaRPr lang="en-US" altLang="zh-CN" sz="2400" b="1" kern="0" dirty="0">
              <a:solidFill>
                <a:srgbClr val="445469"/>
              </a:solidFill>
              <a:latin typeface="+mn-ea"/>
              <a:sym typeface="+mn-ea"/>
            </a:endParaRPr>
          </a:p>
        </p:txBody>
      </p:sp>
      <p:sp>
        <p:nvSpPr>
          <p:cNvPr id="62" name="Rectangle 51"/>
          <p:cNvSpPr/>
          <p:nvPr/>
        </p:nvSpPr>
        <p:spPr>
          <a:xfrm>
            <a:off x="1161415" y="555626"/>
            <a:ext cx="153670" cy="81407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cs typeface="+mn-ea"/>
              <a:sym typeface="+mn-lt"/>
            </a:endParaRPr>
          </a:p>
        </p:txBody>
      </p:sp>
      <p:pic>
        <p:nvPicPr>
          <p:cNvPr id="63" name="Picture 2" descr="https://ss0.baidu.com/6ONWsjip0QIZ8tyhnq/it/u=2540172336,1479157015&amp;fm=58&amp;s=D112C039C5B0BF92110BCCCC030060AB&amp;bpow=121&amp;bpoh=7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7537" y="365125"/>
            <a:ext cx="1152525" cy="714375"/>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1263016" y="1587500"/>
            <a:ext cx="9489916" cy="4934661"/>
            <a:chOff x="1263016" y="1587500"/>
            <a:chExt cx="9489916" cy="4934661"/>
          </a:xfrm>
        </p:grpSpPr>
        <p:sp>
          <p:nvSpPr>
            <p:cNvPr id="179" name="椭圆 178"/>
            <p:cNvSpPr/>
            <p:nvPr/>
          </p:nvSpPr>
          <p:spPr>
            <a:xfrm>
              <a:off x="1263016" y="1836725"/>
              <a:ext cx="1124958" cy="1130345"/>
            </a:xfrm>
            <a:prstGeom prst="ellipse">
              <a:avLst/>
            </a:prstGeom>
            <a:solidFill>
              <a:sysClr val="window" lastClr="FFFFFF"/>
            </a:solidFill>
            <a:ln w="3175" cap="flat" cmpd="sng" algn="ctr">
              <a:solidFill>
                <a:srgbClr val="1F497D">
                  <a:lumMod val="60000"/>
                  <a:lumOff val="40000"/>
                </a:srgbClr>
              </a:solidFill>
              <a:prstDash val="solid"/>
            </a:ln>
            <a:effectLst/>
          </p:spPr>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endParaRPr>
            </a:p>
          </p:txBody>
        </p:sp>
        <p:sp>
          <p:nvSpPr>
            <p:cNvPr id="180" name="椭圆 179"/>
            <p:cNvSpPr/>
            <p:nvPr/>
          </p:nvSpPr>
          <p:spPr>
            <a:xfrm>
              <a:off x="1263016" y="3072883"/>
              <a:ext cx="1124958" cy="1130345"/>
            </a:xfrm>
            <a:prstGeom prst="ellipse">
              <a:avLst/>
            </a:prstGeom>
            <a:solidFill>
              <a:sysClr val="window" lastClr="FFFFFF"/>
            </a:solidFill>
            <a:ln w="3175" cap="flat" cmpd="sng" algn="ctr">
              <a:solidFill>
                <a:srgbClr val="1F497D">
                  <a:lumMod val="60000"/>
                  <a:lumOff val="40000"/>
                </a:srgbClr>
              </a:solidFill>
              <a:prstDash val="solid"/>
            </a:ln>
            <a:effectLst/>
          </p:spPr>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81" name="椭圆 180"/>
            <p:cNvSpPr/>
            <p:nvPr/>
          </p:nvSpPr>
          <p:spPr>
            <a:xfrm>
              <a:off x="1263016" y="4309041"/>
              <a:ext cx="1124958" cy="1130345"/>
            </a:xfrm>
            <a:prstGeom prst="ellipse">
              <a:avLst/>
            </a:prstGeom>
            <a:solidFill>
              <a:sysClr val="window" lastClr="FFFFFF"/>
            </a:solidFill>
            <a:ln w="3175" cap="flat" cmpd="sng" algn="ctr">
              <a:solidFill>
                <a:srgbClr val="1F497D">
                  <a:lumMod val="60000"/>
                  <a:lumOff val="40000"/>
                </a:srgbClr>
              </a:solidFill>
              <a:prstDash val="solid"/>
            </a:ln>
            <a:effectLst/>
          </p:spPr>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82" name="矩形 181"/>
            <p:cNvSpPr/>
            <p:nvPr/>
          </p:nvSpPr>
          <p:spPr>
            <a:xfrm>
              <a:off x="1466407" y="2534557"/>
              <a:ext cx="714348" cy="259194"/>
            </a:xfrm>
            <a:prstGeom prst="rect">
              <a:avLst/>
            </a:prstGeom>
            <a:solidFill>
              <a:sysClr val="window" lastClr="FFFFFF"/>
            </a:solidFill>
            <a:ln w="25400" cap="flat" cmpd="sng" algn="ctr">
              <a:noFill/>
              <a:prstDash val="solid"/>
            </a:ln>
            <a:effectLst/>
          </p:spPr>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lvl="0" algn="ctr">
                <a:defRPr/>
              </a:pPr>
              <a:r>
                <a:rPr lang="en-US" altLang="zh-CN" sz="700" kern="0" dirty="0">
                  <a:solidFill>
                    <a:srgbClr val="1F497D">
                      <a:lumMod val="60000"/>
                      <a:lumOff val="40000"/>
                    </a:srgbClr>
                  </a:solidFill>
                  <a:ea typeface="宋体" panose="02010600030101010101" pitchFamily="2" charset="-122"/>
                </a:rPr>
                <a:t>Mobile </a:t>
              </a:r>
              <a:r>
                <a:rPr lang="en-US" altLang="zh-CN" sz="700" kern="0" dirty="0" smtClean="0">
                  <a:solidFill>
                    <a:srgbClr val="1F497D">
                      <a:lumMod val="60000"/>
                      <a:lumOff val="40000"/>
                    </a:srgbClr>
                  </a:solidFill>
                  <a:ea typeface="宋体" panose="02010600030101010101" pitchFamily="2" charset="-122"/>
                </a:rPr>
                <a:t>Application</a:t>
              </a:r>
              <a:endParaRPr lang="zh-CN" altLang="en-US" sz="700" kern="0" dirty="0">
                <a:solidFill>
                  <a:srgbClr val="1F497D">
                    <a:lumMod val="60000"/>
                    <a:lumOff val="40000"/>
                  </a:srgbClr>
                </a:solidFill>
                <a:ea typeface="宋体" panose="02010600030101010101" pitchFamily="2" charset="-122"/>
              </a:endParaRPr>
            </a:p>
          </p:txBody>
        </p:sp>
        <p:sp>
          <p:nvSpPr>
            <p:cNvPr id="183" name="矩形 182"/>
            <p:cNvSpPr/>
            <p:nvPr/>
          </p:nvSpPr>
          <p:spPr>
            <a:xfrm>
              <a:off x="1461446" y="3790652"/>
              <a:ext cx="714348" cy="259194"/>
            </a:xfrm>
            <a:prstGeom prst="rect">
              <a:avLst/>
            </a:prstGeom>
            <a:solidFill>
              <a:sysClr val="window" lastClr="FFFFFF"/>
            </a:solidFill>
            <a:ln w="25400" cap="flat" cmpd="sng" algn="ctr">
              <a:noFill/>
              <a:prstDash val="solid"/>
            </a:ln>
            <a:effectLst/>
          </p:spPr>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dirty="0" smtClean="0">
                  <a:ln>
                    <a:noFill/>
                  </a:ln>
                  <a:solidFill>
                    <a:srgbClr val="1F497D">
                      <a:lumMod val="60000"/>
                      <a:lumOff val="40000"/>
                    </a:srgbClr>
                  </a:solidFill>
                  <a:effectLst/>
                  <a:uLnTx/>
                  <a:uFillTx/>
                  <a:latin typeface="Calibri" panose="020F0502020204030204"/>
                  <a:ea typeface="宋体" panose="02010600030101010101" pitchFamily="2" charset="-122"/>
                </a:rPr>
                <a:t>Web</a:t>
              </a:r>
              <a:r>
                <a:rPr kumimoji="0" lang="zh-CN" altLang="en-US" sz="700" b="0" i="0" u="none" strike="noStrike" kern="0" cap="none" spc="0" normalizeH="0" baseline="0" noProof="0" dirty="0" smtClean="0">
                  <a:ln>
                    <a:noFill/>
                  </a:ln>
                  <a:solidFill>
                    <a:srgbClr val="1F497D">
                      <a:lumMod val="60000"/>
                      <a:lumOff val="40000"/>
                    </a:srgbClr>
                  </a:solidFill>
                  <a:effectLst/>
                  <a:uLnTx/>
                  <a:uFillTx/>
                  <a:latin typeface="Calibri" panose="020F0502020204030204"/>
                  <a:ea typeface="宋体" panose="02010600030101010101" pitchFamily="2" charset="-122"/>
                </a:rPr>
                <a:t> </a:t>
              </a:r>
              <a:r>
                <a:rPr kumimoji="0" lang="en-US" altLang="zh-CN" sz="700" b="0" i="0" u="none" strike="noStrike" kern="0" cap="none" spc="0" normalizeH="0" baseline="0" noProof="0" dirty="0" smtClean="0">
                  <a:ln>
                    <a:noFill/>
                  </a:ln>
                  <a:solidFill>
                    <a:srgbClr val="1F497D">
                      <a:lumMod val="60000"/>
                      <a:lumOff val="40000"/>
                    </a:srgbClr>
                  </a:solidFill>
                  <a:effectLst/>
                  <a:uLnTx/>
                  <a:uFillTx/>
                  <a:latin typeface="Calibri" panose="020F0502020204030204"/>
                  <a:ea typeface="宋体" panose="02010600030101010101" pitchFamily="2" charset="-122"/>
                </a:rPr>
                <a:t>Application</a:t>
              </a:r>
              <a:endParaRPr kumimoji="0" lang="zh-CN" altLang="en-US" sz="700" b="0" i="0" u="none" strike="noStrike" kern="0" cap="none" spc="0" normalizeH="0" baseline="0" noProof="0" dirty="0">
                <a:ln>
                  <a:noFill/>
                </a:ln>
                <a:solidFill>
                  <a:srgbClr val="1F497D">
                    <a:lumMod val="60000"/>
                    <a:lumOff val="40000"/>
                  </a:srgbClr>
                </a:solidFill>
                <a:effectLst/>
                <a:uLnTx/>
                <a:uFillTx/>
                <a:latin typeface="Calibri" panose="020F0502020204030204"/>
                <a:ea typeface="宋体" panose="02010600030101010101" pitchFamily="2" charset="-122"/>
              </a:endParaRPr>
            </a:p>
          </p:txBody>
        </p:sp>
        <p:sp>
          <p:nvSpPr>
            <p:cNvPr id="184" name="矩形 183"/>
            <p:cNvSpPr/>
            <p:nvPr/>
          </p:nvSpPr>
          <p:spPr>
            <a:xfrm>
              <a:off x="1471368" y="5006872"/>
              <a:ext cx="714348" cy="259194"/>
            </a:xfrm>
            <a:prstGeom prst="rect">
              <a:avLst/>
            </a:prstGeom>
            <a:solidFill>
              <a:sysClr val="window" lastClr="FFFFFF"/>
            </a:solidFill>
            <a:ln w="25400" cap="flat" cmpd="sng" algn="ctr">
              <a:noFill/>
              <a:prstDash val="solid"/>
            </a:ln>
            <a:effectLst/>
          </p:spPr>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700" b="0" i="0" u="none" strike="noStrike" kern="0" cap="none" spc="0" normalizeH="0" baseline="0" noProof="0" dirty="0" smtClean="0">
                  <a:ln>
                    <a:noFill/>
                  </a:ln>
                  <a:solidFill>
                    <a:srgbClr val="1F497D">
                      <a:lumMod val="60000"/>
                      <a:lumOff val="40000"/>
                    </a:srgbClr>
                  </a:solidFill>
                  <a:effectLst/>
                  <a:uLnTx/>
                  <a:uFillTx/>
                  <a:latin typeface="Calibri" panose="020F0502020204030204"/>
                  <a:ea typeface="宋体" panose="02010600030101010101" pitchFamily="2" charset="-122"/>
                </a:rPr>
                <a:t>IOT</a:t>
              </a:r>
              <a:endParaRPr kumimoji="0" lang="zh-CN" altLang="en-US" sz="700" b="0" i="0" u="none" strike="noStrike" kern="0" cap="none" spc="0" normalizeH="0" baseline="0" noProof="0" dirty="0">
                <a:ln>
                  <a:noFill/>
                </a:ln>
                <a:solidFill>
                  <a:srgbClr val="1F497D">
                    <a:lumMod val="60000"/>
                    <a:lumOff val="40000"/>
                  </a:srgbClr>
                </a:solidFill>
                <a:effectLst/>
                <a:uLnTx/>
                <a:uFillTx/>
                <a:latin typeface="Calibri" panose="020F0502020204030204"/>
                <a:ea typeface="宋体" panose="02010600030101010101" pitchFamily="2" charset="-122"/>
              </a:endParaRPr>
            </a:p>
          </p:txBody>
        </p:sp>
        <p:pic>
          <p:nvPicPr>
            <p:cNvPr id="185" name="图片 184"/>
            <p:cNvPicPr>
              <a:picLocks noChangeAspect="1"/>
            </p:cNvPicPr>
            <p:nvPr/>
          </p:nvPicPr>
          <p:blipFill>
            <a:blip r:embed="rId4"/>
            <a:stretch>
              <a:fillRect/>
            </a:stretch>
          </p:blipFill>
          <p:spPr>
            <a:xfrm>
              <a:off x="1516015" y="3242357"/>
              <a:ext cx="673682" cy="498451"/>
            </a:xfrm>
            <a:prstGeom prst="rect">
              <a:avLst/>
            </a:prstGeom>
          </p:spPr>
        </p:pic>
        <p:pic>
          <p:nvPicPr>
            <p:cNvPr id="186" name="图片 185"/>
            <p:cNvPicPr>
              <a:picLocks noChangeAspect="1"/>
            </p:cNvPicPr>
            <p:nvPr/>
          </p:nvPicPr>
          <p:blipFill>
            <a:blip r:embed="rId5"/>
            <a:stretch>
              <a:fillRect/>
            </a:stretch>
          </p:blipFill>
          <p:spPr>
            <a:xfrm>
              <a:off x="1615230" y="1936415"/>
              <a:ext cx="396860" cy="647986"/>
            </a:xfrm>
            <a:prstGeom prst="rect">
              <a:avLst/>
            </a:prstGeom>
          </p:spPr>
        </p:pic>
        <p:pic>
          <p:nvPicPr>
            <p:cNvPr id="187" name="图片 186"/>
            <p:cNvPicPr>
              <a:picLocks noChangeAspect="1"/>
            </p:cNvPicPr>
            <p:nvPr/>
          </p:nvPicPr>
          <p:blipFill>
            <a:blip r:embed="rId6"/>
            <a:stretch>
              <a:fillRect/>
            </a:stretch>
          </p:blipFill>
          <p:spPr>
            <a:xfrm>
              <a:off x="1476329" y="4538328"/>
              <a:ext cx="698112" cy="448606"/>
            </a:xfrm>
            <a:prstGeom prst="rect">
              <a:avLst/>
            </a:prstGeom>
          </p:spPr>
        </p:pic>
        <p:cxnSp>
          <p:nvCxnSpPr>
            <p:cNvPr id="188" name="肘形连接符 187"/>
            <p:cNvCxnSpPr/>
            <p:nvPr/>
          </p:nvCxnSpPr>
          <p:spPr>
            <a:xfrm>
              <a:off x="2547851" y="2414484"/>
              <a:ext cx="749972" cy="1305941"/>
            </a:xfrm>
            <a:prstGeom prst="bentConnector3">
              <a:avLst>
                <a:gd name="adj1" fmla="val 75677"/>
              </a:avLst>
            </a:prstGeom>
            <a:noFill/>
            <a:ln w="9525" cap="flat" cmpd="sng" algn="ctr">
              <a:solidFill>
                <a:srgbClr val="4F81BD">
                  <a:shade val="95000"/>
                  <a:satMod val="105000"/>
                </a:srgbClr>
              </a:solidFill>
              <a:prstDash val="solid"/>
            </a:ln>
            <a:effectLst/>
          </p:spPr>
        </p:cxnSp>
        <p:cxnSp>
          <p:nvCxnSpPr>
            <p:cNvPr id="189" name="肘形连接符 188"/>
            <p:cNvCxnSpPr/>
            <p:nvPr/>
          </p:nvCxnSpPr>
          <p:spPr>
            <a:xfrm flipV="1">
              <a:off x="2537929" y="3720869"/>
              <a:ext cx="787470" cy="1256096"/>
            </a:xfrm>
            <a:prstGeom prst="bentConnector3">
              <a:avLst>
                <a:gd name="adj1" fmla="val 73727"/>
              </a:avLst>
            </a:prstGeom>
            <a:noFill/>
            <a:ln w="9525" cap="flat" cmpd="sng" algn="ctr">
              <a:solidFill>
                <a:srgbClr val="4F81BD">
                  <a:shade val="95000"/>
                  <a:satMod val="105000"/>
                </a:srgbClr>
              </a:solidFill>
              <a:prstDash val="solid"/>
            </a:ln>
            <a:effectLst/>
          </p:spPr>
        </p:cxnSp>
        <p:cxnSp>
          <p:nvCxnSpPr>
            <p:cNvPr id="190" name="直接连接符 189"/>
            <p:cNvCxnSpPr/>
            <p:nvPr/>
          </p:nvCxnSpPr>
          <p:spPr>
            <a:xfrm>
              <a:off x="2488322" y="3720869"/>
              <a:ext cx="694505" cy="0"/>
            </a:xfrm>
            <a:prstGeom prst="line">
              <a:avLst/>
            </a:prstGeom>
            <a:noFill/>
            <a:ln w="9525" cap="flat" cmpd="sng" algn="ctr">
              <a:solidFill>
                <a:srgbClr val="4F81BD">
                  <a:shade val="95000"/>
                  <a:satMod val="105000"/>
                </a:srgbClr>
              </a:solidFill>
              <a:prstDash val="solid"/>
            </a:ln>
            <a:effectLst/>
          </p:spPr>
        </p:cxnSp>
        <p:sp>
          <p:nvSpPr>
            <p:cNvPr id="191" name="矩形 190"/>
            <p:cNvSpPr/>
            <p:nvPr/>
          </p:nvSpPr>
          <p:spPr>
            <a:xfrm>
              <a:off x="2466270" y="2120642"/>
              <a:ext cx="738607" cy="274126"/>
            </a:xfrm>
            <a:prstGeom prst="rect">
              <a:avLst/>
            </a:prstGeom>
            <a:noFill/>
            <a:ln w="25400" cap="flat" cmpd="sng" algn="ctr">
              <a:noFill/>
              <a:prstDash val="solid"/>
            </a:ln>
            <a:effectLst/>
          </p:spPr>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lvl="0">
                <a:defRPr/>
              </a:pPr>
              <a:r>
                <a:rPr lang="en-US" altLang="zh-CN" sz="800" dirty="0">
                  <a:solidFill>
                    <a:srgbClr val="26343E"/>
                  </a:solidFill>
                </a:rPr>
                <a:t>HTTP/REST</a:t>
              </a:r>
              <a:endParaRPr kumimoji="0" lang="zh-CN" altLang="en-US" sz="700" b="0" i="0" u="none" strike="noStrike" kern="0" cap="none" spc="0" normalizeH="0" baseline="0" noProof="0" dirty="0">
                <a:ln>
                  <a:noFill/>
                </a:ln>
                <a:solidFill>
                  <a:srgbClr val="26343E"/>
                </a:solidFill>
                <a:effectLst/>
                <a:uLnTx/>
                <a:uFillTx/>
                <a:latin typeface="Calibri" panose="020F0502020204030204"/>
                <a:ea typeface="宋体" panose="02010600030101010101" pitchFamily="2" charset="-122"/>
              </a:endParaRPr>
            </a:p>
          </p:txBody>
        </p:sp>
        <p:sp>
          <p:nvSpPr>
            <p:cNvPr id="192" name="矩形 191"/>
            <p:cNvSpPr/>
            <p:nvPr/>
          </p:nvSpPr>
          <p:spPr>
            <a:xfrm>
              <a:off x="3301886" y="1627376"/>
              <a:ext cx="595290" cy="4805064"/>
            </a:xfrm>
            <a:prstGeom prst="rect">
              <a:avLst/>
            </a:prstGeom>
            <a:solidFill>
              <a:srgbClr val="1F497D">
                <a:lumMod val="60000"/>
                <a:lumOff val="40000"/>
              </a:srgbClr>
            </a:solidFill>
            <a:ln w="25400" cap="flat" cmpd="sng" algn="ctr">
              <a:solidFill>
                <a:srgbClr val="1F497D">
                  <a:lumMod val="60000"/>
                  <a:lumOff val="40000"/>
                </a:srgbClr>
              </a:solidFill>
              <a:prstDash val="solid"/>
            </a:ln>
            <a:effectLst/>
          </p:spPr>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endParaRPr>
            </a:p>
          </p:txBody>
        </p:sp>
        <p:sp>
          <p:nvSpPr>
            <p:cNvPr id="193" name="矩形 192"/>
            <p:cNvSpPr/>
            <p:nvPr/>
          </p:nvSpPr>
          <p:spPr>
            <a:xfrm>
              <a:off x="3401101" y="3634288"/>
              <a:ext cx="412484" cy="986932"/>
            </a:xfrm>
            <a:prstGeom prst="rect">
              <a:avLst/>
            </a:prstGeom>
            <a:solidFill>
              <a:srgbClr val="4F81BD">
                <a:lumMod val="75000"/>
              </a:srgbClr>
            </a:solidFill>
            <a:ln w="3175" cap="flat" cmpd="sng" algn="ctr">
              <a:solidFill>
                <a:sysClr val="window" lastClr="FFFFFF">
                  <a:lumMod val="85000"/>
                </a:sys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lvl="0" algn="ctr">
                <a:defRPr/>
              </a:pPr>
              <a:r>
                <a:rPr lang="en-US" altLang="zh-CN" sz="600" kern="0" dirty="0">
                  <a:solidFill>
                    <a:sysClr val="window" lastClr="FFFFFF"/>
                  </a:solidFill>
                  <a:ea typeface="宋体" panose="02010600030101010101" pitchFamily="2" charset="-122"/>
                </a:rPr>
                <a:t>Access certification</a:t>
              </a:r>
              <a:endParaRPr kumimoji="0" lang="zh-CN" altLang="en-US" sz="6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endParaRPr>
            </a:p>
          </p:txBody>
        </p:sp>
        <p:sp>
          <p:nvSpPr>
            <p:cNvPr id="194" name="矩形 193"/>
            <p:cNvSpPr/>
            <p:nvPr/>
          </p:nvSpPr>
          <p:spPr>
            <a:xfrm>
              <a:off x="3301885" y="1866632"/>
              <a:ext cx="585369" cy="508420"/>
            </a:xfrm>
            <a:prstGeom prst="rect">
              <a:avLst/>
            </a:prstGeom>
            <a:noFill/>
            <a:ln w="3175"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rPr>
                <a:t>API GateWay</a:t>
              </a:r>
              <a:r>
                <a:rPr kumimoji="0" lang="zh-CN" altLang="en-US" sz="8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cs typeface="+mn-cs"/>
                </a:rPr>
                <a:t>（</a:t>
              </a:r>
              <a:r>
                <a:rPr kumimoji="0" lang="en-US" altLang="zh-CN" sz="8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cs typeface="+mn-cs"/>
                </a:rPr>
                <a:t>Zuul</a:t>
              </a:r>
              <a:r>
                <a:rPr kumimoji="0" lang="zh-CN" altLang="en-US" sz="8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cs typeface="+mn-cs"/>
                </a:rPr>
                <a:t>）</a:t>
              </a:r>
              <a:endParaRPr kumimoji="0" lang="zh-CN" altLang="en-US" sz="8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95" name="矩形 194"/>
            <p:cNvSpPr/>
            <p:nvPr/>
          </p:nvSpPr>
          <p:spPr>
            <a:xfrm>
              <a:off x="3401101" y="4873585"/>
              <a:ext cx="412484" cy="1020529"/>
            </a:xfrm>
            <a:prstGeom prst="rect">
              <a:avLst/>
            </a:prstGeom>
            <a:solidFill>
              <a:srgbClr val="4F81BD">
                <a:lumMod val="75000"/>
              </a:srgbClr>
            </a:solidFill>
            <a:ln w="3175" cap="flat" cmpd="sng" algn="ctr">
              <a:solidFill>
                <a:sysClr val="window" lastClr="FFFFFF">
                  <a:lumMod val="85000"/>
                </a:sys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lvl="0" algn="ctr">
                <a:defRPr/>
              </a:pPr>
              <a:r>
                <a:rPr lang="en-US" altLang="zh-CN" sz="600" kern="0" dirty="0">
                  <a:solidFill>
                    <a:sysClr val="window" lastClr="FFFFFF"/>
                  </a:solidFill>
                  <a:ea typeface="宋体" panose="02010600030101010101" pitchFamily="2" charset="-122"/>
                </a:rPr>
                <a:t>Load balancing</a:t>
              </a:r>
              <a:endParaRPr kumimoji="0" lang="zh-CN" altLang="en-US" sz="6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endParaRPr>
            </a:p>
          </p:txBody>
        </p:sp>
        <p:sp>
          <p:nvSpPr>
            <p:cNvPr id="196" name="圆角矩形 195"/>
            <p:cNvSpPr/>
            <p:nvPr/>
          </p:nvSpPr>
          <p:spPr>
            <a:xfrm>
              <a:off x="4809952" y="4239258"/>
              <a:ext cx="1332000" cy="579600"/>
            </a:xfrm>
            <a:prstGeom prst="roundRect">
              <a:avLst/>
            </a:prstGeom>
            <a:solidFill>
              <a:srgbClr val="4F81BD"/>
            </a:solidFill>
            <a:ln w="25400" cap="flat" cmpd="sng" algn="ctr">
              <a:noFill/>
              <a:prstDash val="solid"/>
            </a:ln>
            <a:effectLst/>
          </p:spPr>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cs typeface="+mn-cs"/>
                </a:rPr>
                <a:t>Eureka Service</a:t>
              </a:r>
              <a:endParaRPr kumimoji="0" lang="zh-CN" altLang="en-US" sz="10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97" name="圆角矩形 196"/>
            <p:cNvSpPr/>
            <p:nvPr/>
          </p:nvSpPr>
          <p:spPr>
            <a:xfrm>
              <a:off x="4809953" y="3352015"/>
              <a:ext cx="1359246" cy="578203"/>
            </a:xfrm>
            <a:prstGeom prst="roundRect">
              <a:avLst/>
            </a:prstGeom>
            <a:solidFill>
              <a:srgbClr val="4F81BD"/>
            </a:solidFill>
            <a:ln w="25400" cap="flat" cmpd="sng" algn="ctr">
              <a:noFill/>
              <a:prstDash val="solid"/>
            </a:ln>
            <a:effectLst/>
          </p:spPr>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cs typeface="+mn-cs"/>
                </a:rPr>
                <a:t>Oauth 2.0</a:t>
              </a:r>
              <a:endParaRPr kumimoji="0" lang="zh-CN" altLang="en-US" sz="10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98" name="圆角矩形 197"/>
            <p:cNvSpPr/>
            <p:nvPr/>
          </p:nvSpPr>
          <p:spPr>
            <a:xfrm>
              <a:off x="4809953" y="2494680"/>
              <a:ext cx="1359246" cy="578203"/>
            </a:xfrm>
            <a:prstGeom prst="roundRect">
              <a:avLst/>
            </a:prstGeom>
            <a:solidFill>
              <a:srgbClr val="4F81BD"/>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smtClean="0">
                  <a:ln>
                    <a:noFill/>
                  </a:ln>
                  <a:solidFill>
                    <a:sysClr val="window" lastClr="FFFFFF"/>
                  </a:solidFill>
                  <a:effectLst/>
                  <a:uLnTx/>
                  <a:uFillTx/>
                  <a:latin typeface="Calibri" panose="020F0502020204030204"/>
                  <a:ea typeface="宋体" panose="02010600030101010101" pitchFamily="2" charset="-122"/>
                </a:rPr>
                <a:t>Config Server</a:t>
              </a:r>
              <a:endParaRPr kumimoji="0" lang="zh-CN" altLang="en-US" sz="10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endParaRPr>
            </a:p>
          </p:txBody>
        </p:sp>
        <p:grpSp>
          <p:nvGrpSpPr>
            <p:cNvPr id="199" name="组合 198"/>
            <p:cNvGrpSpPr/>
            <p:nvPr/>
          </p:nvGrpSpPr>
          <p:grpSpPr>
            <a:xfrm>
              <a:off x="6537502" y="5026810"/>
              <a:ext cx="862467" cy="452138"/>
              <a:chOff x="5182695" y="3286125"/>
              <a:chExt cx="1057274" cy="514350"/>
            </a:xfrm>
          </p:grpSpPr>
          <p:sp>
            <p:nvSpPr>
              <p:cNvPr id="232" name="圆角矩形 231"/>
              <p:cNvSpPr/>
              <p:nvPr/>
            </p:nvSpPr>
            <p:spPr>
              <a:xfrm>
                <a:off x="5182695" y="3286125"/>
                <a:ext cx="914400" cy="428625"/>
              </a:xfrm>
              <a:prstGeom prst="roundRect">
                <a:avLst/>
              </a:prstGeom>
              <a:solidFill>
                <a:srgbClr val="4F81BD"/>
              </a:solidFill>
              <a:ln w="25400" cap="flat" cmpd="sng" algn="ctr">
                <a:solidFill>
                  <a:srgbClr val="4F81BD">
                    <a:shade val="50000"/>
                  </a:srgb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5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endParaRPr>
              </a:p>
            </p:txBody>
          </p:sp>
          <p:sp>
            <p:nvSpPr>
              <p:cNvPr id="233" name="圆角矩形 232"/>
              <p:cNvSpPr/>
              <p:nvPr/>
            </p:nvSpPr>
            <p:spPr>
              <a:xfrm>
                <a:off x="5325569" y="3371850"/>
                <a:ext cx="914400" cy="428625"/>
              </a:xfrm>
              <a:prstGeom prst="roundRect">
                <a:avLst/>
              </a:prstGeom>
              <a:solidFill>
                <a:srgbClr val="4F81BD"/>
              </a:solidFill>
              <a:ln w="25400" cap="flat" cmpd="sng" algn="ctr">
                <a:solidFill>
                  <a:srgbClr val="4F81BD">
                    <a:shade val="50000"/>
                  </a:srgb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rPr>
                  <a:t>Service1</a:t>
                </a:r>
                <a:endParaRPr kumimoji="0" lang="zh-CN" altLang="en-US" sz="105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endParaRPr>
              </a:p>
            </p:txBody>
          </p:sp>
        </p:grpSp>
        <p:grpSp>
          <p:nvGrpSpPr>
            <p:cNvPr id="200" name="组合 199"/>
            <p:cNvGrpSpPr/>
            <p:nvPr/>
          </p:nvGrpSpPr>
          <p:grpSpPr>
            <a:xfrm>
              <a:off x="6537490" y="5535229"/>
              <a:ext cx="862467" cy="452138"/>
              <a:chOff x="5182695" y="3771900"/>
              <a:chExt cx="1057276" cy="514350"/>
            </a:xfrm>
          </p:grpSpPr>
          <p:sp>
            <p:nvSpPr>
              <p:cNvPr id="230" name="圆角矩形 229"/>
              <p:cNvSpPr/>
              <p:nvPr/>
            </p:nvSpPr>
            <p:spPr>
              <a:xfrm>
                <a:off x="5182695" y="3771900"/>
                <a:ext cx="914400" cy="428625"/>
              </a:xfrm>
              <a:prstGeom prst="roundRect">
                <a:avLst/>
              </a:prstGeom>
              <a:solidFill>
                <a:srgbClr val="4F81BD"/>
              </a:solidFill>
              <a:ln w="25400" cap="flat" cmpd="sng" algn="ctr">
                <a:solidFill>
                  <a:srgbClr val="4F81BD">
                    <a:shade val="50000"/>
                  </a:srgb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5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endParaRPr>
              </a:p>
            </p:txBody>
          </p:sp>
          <p:sp>
            <p:nvSpPr>
              <p:cNvPr id="231" name="圆角矩形 230"/>
              <p:cNvSpPr/>
              <p:nvPr/>
            </p:nvSpPr>
            <p:spPr>
              <a:xfrm>
                <a:off x="5325571" y="3857625"/>
                <a:ext cx="914400" cy="428625"/>
              </a:xfrm>
              <a:prstGeom prst="roundRect">
                <a:avLst/>
              </a:prstGeom>
              <a:solidFill>
                <a:srgbClr val="4F81BD"/>
              </a:solidFill>
              <a:ln w="25400" cap="flat" cmpd="sng" algn="ctr">
                <a:solidFill>
                  <a:srgbClr val="4F81BD">
                    <a:shade val="50000"/>
                  </a:srgb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rPr>
                  <a:t>Service2</a:t>
                </a:r>
                <a:endParaRPr kumimoji="0" lang="zh-CN" altLang="en-US" sz="105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endParaRPr>
              </a:p>
            </p:txBody>
          </p:sp>
        </p:grpSp>
        <p:grpSp>
          <p:nvGrpSpPr>
            <p:cNvPr id="201" name="组合 200"/>
            <p:cNvGrpSpPr/>
            <p:nvPr/>
          </p:nvGrpSpPr>
          <p:grpSpPr>
            <a:xfrm>
              <a:off x="6537490" y="6053618"/>
              <a:ext cx="862467" cy="452138"/>
              <a:chOff x="5182695" y="4267200"/>
              <a:chExt cx="1057276" cy="514350"/>
            </a:xfrm>
          </p:grpSpPr>
          <p:sp>
            <p:nvSpPr>
              <p:cNvPr id="228" name="圆角矩形 227"/>
              <p:cNvSpPr/>
              <p:nvPr/>
            </p:nvSpPr>
            <p:spPr>
              <a:xfrm>
                <a:off x="5182695" y="4267200"/>
                <a:ext cx="914400" cy="428625"/>
              </a:xfrm>
              <a:prstGeom prst="roundRect">
                <a:avLst/>
              </a:prstGeom>
              <a:solidFill>
                <a:srgbClr val="4F81BD"/>
              </a:solidFill>
              <a:ln w="25400" cap="flat" cmpd="sng" algn="ctr">
                <a:solidFill>
                  <a:srgbClr val="4F81BD">
                    <a:shade val="50000"/>
                  </a:srgb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5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endParaRPr>
              </a:p>
            </p:txBody>
          </p:sp>
          <p:sp>
            <p:nvSpPr>
              <p:cNvPr id="229" name="圆角矩形 228"/>
              <p:cNvSpPr/>
              <p:nvPr/>
            </p:nvSpPr>
            <p:spPr>
              <a:xfrm>
                <a:off x="5325571" y="4352925"/>
                <a:ext cx="914400" cy="428625"/>
              </a:xfrm>
              <a:prstGeom prst="roundRect">
                <a:avLst/>
              </a:prstGeom>
              <a:solidFill>
                <a:srgbClr val="4F81BD"/>
              </a:solidFill>
              <a:ln w="25400" cap="flat" cmpd="sng" algn="ctr">
                <a:solidFill>
                  <a:srgbClr val="4F81BD">
                    <a:shade val="50000"/>
                  </a:srgb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rPr>
                  <a:t>Service3</a:t>
                </a:r>
                <a:endParaRPr kumimoji="0" lang="zh-CN" altLang="en-US" sz="105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endParaRPr>
              </a:p>
            </p:txBody>
          </p:sp>
        </p:grpSp>
        <p:cxnSp>
          <p:nvCxnSpPr>
            <p:cNvPr id="202" name="直接箭头连接符 201"/>
            <p:cNvCxnSpPr/>
            <p:nvPr/>
          </p:nvCxnSpPr>
          <p:spPr>
            <a:xfrm>
              <a:off x="4006311" y="2730614"/>
              <a:ext cx="714348" cy="0"/>
            </a:xfrm>
            <a:prstGeom prst="straightConnector1">
              <a:avLst/>
            </a:prstGeom>
            <a:noFill/>
            <a:ln w="9525" cap="flat" cmpd="sng" algn="ctr">
              <a:solidFill>
                <a:srgbClr val="4F81BD">
                  <a:shade val="95000"/>
                  <a:satMod val="105000"/>
                </a:srgbClr>
              </a:solidFill>
              <a:prstDash val="solid"/>
              <a:headEnd type="triangle"/>
              <a:tailEnd type="triangle"/>
            </a:ln>
            <a:effectLst/>
          </p:spPr>
        </p:cxnSp>
        <p:cxnSp>
          <p:nvCxnSpPr>
            <p:cNvPr id="203" name="直接箭头连接符 202"/>
            <p:cNvCxnSpPr/>
            <p:nvPr/>
          </p:nvCxnSpPr>
          <p:spPr>
            <a:xfrm>
              <a:off x="4006311" y="3604564"/>
              <a:ext cx="714348" cy="0"/>
            </a:xfrm>
            <a:prstGeom prst="straightConnector1">
              <a:avLst/>
            </a:prstGeom>
            <a:noFill/>
            <a:ln w="9525" cap="flat" cmpd="sng" algn="ctr">
              <a:solidFill>
                <a:srgbClr val="4F81BD">
                  <a:shade val="95000"/>
                  <a:satMod val="105000"/>
                </a:srgbClr>
              </a:solidFill>
              <a:prstDash val="solid"/>
              <a:headEnd type="triangle"/>
              <a:tailEnd type="triangle"/>
            </a:ln>
            <a:effectLst/>
          </p:spPr>
        </p:cxnSp>
        <p:cxnSp>
          <p:nvCxnSpPr>
            <p:cNvPr id="204" name="直接箭头连接符 203"/>
            <p:cNvCxnSpPr>
              <a:stCxn id="196" idx="3"/>
              <a:endCxn id="232" idx="1"/>
            </p:cNvCxnSpPr>
            <p:nvPr/>
          </p:nvCxnSpPr>
          <p:spPr>
            <a:xfrm>
              <a:off x="6141952" y="4529058"/>
              <a:ext cx="395550" cy="686143"/>
            </a:xfrm>
            <a:prstGeom prst="straightConnector1">
              <a:avLst/>
            </a:prstGeom>
            <a:noFill/>
            <a:ln w="9525" cap="flat" cmpd="sng" algn="ctr">
              <a:solidFill>
                <a:srgbClr val="4F81BD">
                  <a:shade val="95000"/>
                  <a:satMod val="105000"/>
                </a:srgbClr>
              </a:solidFill>
              <a:prstDash val="solid"/>
              <a:headEnd type="triangle"/>
              <a:tailEnd type="triangle"/>
            </a:ln>
            <a:effectLst/>
          </p:spPr>
        </p:cxnSp>
        <p:cxnSp>
          <p:nvCxnSpPr>
            <p:cNvPr id="205" name="直接箭头连接符 204"/>
            <p:cNvCxnSpPr>
              <a:stCxn id="196" idx="3"/>
              <a:endCxn id="230" idx="1"/>
            </p:cNvCxnSpPr>
            <p:nvPr/>
          </p:nvCxnSpPr>
          <p:spPr>
            <a:xfrm>
              <a:off x="6141952" y="4529058"/>
              <a:ext cx="395538" cy="1194562"/>
            </a:xfrm>
            <a:prstGeom prst="straightConnector1">
              <a:avLst/>
            </a:prstGeom>
            <a:noFill/>
            <a:ln w="9525" cap="flat" cmpd="sng" algn="ctr">
              <a:solidFill>
                <a:srgbClr val="4F81BD">
                  <a:shade val="95000"/>
                  <a:satMod val="105000"/>
                </a:srgbClr>
              </a:solidFill>
              <a:prstDash val="solid"/>
              <a:headEnd type="triangle"/>
              <a:tailEnd type="triangle"/>
            </a:ln>
            <a:effectLst/>
          </p:spPr>
        </p:cxnSp>
        <p:cxnSp>
          <p:nvCxnSpPr>
            <p:cNvPr id="206" name="直接箭头连接符 205"/>
            <p:cNvCxnSpPr>
              <a:stCxn id="196" idx="3"/>
              <a:endCxn id="228" idx="1"/>
            </p:cNvCxnSpPr>
            <p:nvPr/>
          </p:nvCxnSpPr>
          <p:spPr>
            <a:xfrm>
              <a:off x="6141952" y="4529058"/>
              <a:ext cx="395538" cy="1712951"/>
            </a:xfrm>
            <a:prstGeom prst="straightConnector1">
              <a:avLst/>
            </a:prstGeom>
            <a:noFill/>
            <a:ln w="9525" cap="flat" cmpd="sng" algn="ctr">
              <a:solidFill>
                <a:srgbClr val="4F81BD">
                  <a:shade val="95000"/>
                  <a:satMod val="105000"/>
                </a:srgbClr>
              </a:solidFill>
              <a:prstDash val="solid"/>
              <a:headEnd type="triangle"/>
              <a:tailEnd type="triangle"/>
            </a:ln>
            <a:effectLst/>
          </p:spPr>
        </p:cxnSp>
        <p:cxnSp>
          <p:nvCxnSpPr>
            <p:cNvPr id="207" name="直接箭头连接符 206"/>
            <p:cNvCxnSpPr/>
            <p:nvPr/>
          </p:nvCxnSpPr>
          <p:spPr>
            <a:xfrm>
              <a:off x="4140056" y="5752328"/>
              <a:ext cx="2160000" cy="0"/>
            </a:xfrm>
            <a:prstGeom prst="straightConnector1">
              <a:avLst/>
            </a:prstGeom>
            <a:noFill/>
            <a:ln w="9525" cap="flat" cmpd="sng" algn="ctr">
              <a:solidFill>
                <a:srgbClr val="4F81BD">
                  <a:shade val="95000"/>
                  <a:satMod val="105000"/>
                </a:srgbClr>
              </a:solidFill>
              <a:prstDash val="solid"/>
              <a:headEnd type="triangle"/>
              <a:tailEnd type="triangle"/>
            </a:ln>
            <a:effectLst/>
          </p:spPr>
        </p:cxnSp>
        <p:sp>
          <p:nvSpPr>
            <p:cNvPr id="209" name="圆角矩形 208"/>
            <p:cNvSpPr/>
            <p:nvPr/>
          </p:nvSpPr>
          <p:spPr>
            <a:xfrm>
              <a:off x="9324236" y="1587500"/>
              <a:ext cx="1428696" cy="4934661"/>
            </a:xfrm>
            <a:prstGeom prst="roundRect">
              <a:avLst/>
            </a:prstGeom>
            <a:solidFill>
              <a:srgbClr val="1F497D">
                <a:lumMod val="60000"/>
                <a:lumOff val="40000"/>
              </a:srgbClr>
            </a:solidFill>
            <a:ln w="25400" cap="flat" cmpd="sng" algn="ctr">
              <a:solidFill>
                <a:srgbClr val="1F497D">
                  <a:lumMod val="60000"/>
                  <a:lumOff val="40000"/>
                </a:srgbClr>
              </a:solidFill>
              <a:prstDash val="solid"/>
            </a:ln>
            <a:effectLst/>
          </p:spPr>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rPr>
                <a:t>Banking System</a:t>
              </a:r>
              <a:endParaRPr kumimoji="0" lang="zh-CN" altLang="en-US" sz="11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cxnSp>
          <p:nvCxnSpPr>
            <p:cNvPr id="210" name="直接箭头连接符 209"/>
            <p:cNvCxnSpPr/>
            <p:nvPr/>
          </p:nvCxnSpPr>
          <p:spPr>
            <a:xfrm>
              <a:off x="4140056" y="5243020"/>
              <a:ext cx="2160000" cy="0"/>
            </a:xfrm>
            <a:prstGeom prst="straightConnector1">
              <a:avLst/>
            </a:prstGeom>
            <a:noFill/>
            <a:ln w="9525" cap="flat" cmpd="sng" algn="ctr">
              <a:solidFill>
                <a:srgbClr val="4F81BD">
                  <a:shade val="95000"/>
                  <a:satMod val="105000"/>
                </a:srgbClr>
              </a:solidFill>
              <a:prstDash val="solid"/>
              <a:headEnd type="triangle"/>
              <a:tailEnd type="triangle"/>
            </a:ln>
            <a:effectLst/>
          </p:spPr>
        </p:cxnSp>
        <p:cxnSp>
          <p:nvCxnSpPr>
            <p:cNvPr id="211" name="直接箭头连接符 210"/>
            <p:cNvCxnSpPr/>
            <p:nvPr/>
          </p:nvCxnSpPr>
          <p:spPr>
            <a:xfrm>
              <a:off x="4140056" y="6233060"/>
              <a:ext cx="2160000" cy="0"/>
            </a:xfrm>
            <a:prstGeom prst="straightConnector1">
              <a:avLst/>
            </a:prstGeom>
            <a:noFill/>
            <a:ln w="9525" cap="flat" cmpd="sng" algn="ctr">
              <a:solidFill>
                <a:srgbClr val="4F81BD">
                  <a:shade val="95000"/>
                  <a:satMod val="105000"/>
                </a:srgbClr>
              </a:solidFill>
              <a:prstDash val="solid"/>
              <a:headEnd type="triangle"/>
              <a:tailEnd type="triangle"/>
            </a:ln>
            <a:effectLst/>
          </p:spPr>
        </p:cxnSp>
        <p:sp>
          <p:nvSpPr>
            <p:cNvPr id="212" name="圆角矩形 211"/>
            <p:cNvSpPr/>
            <p:nvPr/>
          </p:nvSpPr>
          <p:spPr>
            <a:xfrm>
              <a:off x="7240721" y="2494680"/>
              <a:ext cx="1359246" cy="578203"/>
            </a:xfrm>
            <a:prstGeom prst="roundRect">
              <a:avLst/>
            </a:prstGeom>
            <a:solidFill>
              <a:srgbClr val="4F81BD"/>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rPr>
                <a:t>GIT Repository</a:t>
              </a:r>
              <a:endParaRPr kumimoji="0" lang="zh-CN" altLang="en-US" sz="10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endParaRPr>
            </a:p>
          </p:txBody>
        </p:sp>
        <p:sp>
          <p:nvSpPr>
            <p:cNvPr id="213" name="圆角矩形 212"/>
            <p:cNvSpPr/>
            <p:nvPr/>
          </p:nvSpPr>
          <p:spPr>
            <a:xfrm>
              <a:off x="7240721" y="3352015"/>
              <a:ext cx="1359246" cy="578203"/>
            </a:xfrm>
            <a:prstGeom prst="roundRect">
              <a:avLst/>
            </a:prstGeom>
            <a:solidFill>
              <a:srgbClr val="4F81BD"/>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rPr>
                <a:t>LDAP</a:t>
              </a:r>
              <a:endParaRPr kumimoji="0" lang="zh-CN" altLang="en-US" sz="10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endParaRPr>
            </a:p>
          </p:txBody>
        </p:sp>
        <p:cxnSp>
          <p:nvCxnSpPr>
            <p:cNvPr id="214" name="直接箭头连接符 213"/>
            <p:cNvCxnSpPr>
              <a:stCxn id="198" idx="3"/>
              <a:endCxn id="212" idx="1"/>
            </p:cNvCxnSpPr>
            <p:nvPr/>
          </p:nvCxnSpPr>
          <p:spPr>
            <a:xfrm>
              <a:off x="6169199" y="2783782"/>
              <a:ext cx="1071522" cy="0"/>
            </a:xfrm>
            <a:prstGeom prst="straightConnector1">
              <a:avLst/>
            </a:prstGeom>
            <a:noFill/>
            <a:ln w="9525" cap="flat" cmpd="sng" algn="ctr">
              <a:solidFill>
                <a:srgbClr val="4F81BD">
                  <a:shade val="95000"/>
                  <a:satMod val="105000"/>
                </a:srgbClr>
              </a:solidFill>
              <a:prstDash val="solid"/>
              <a:tailEnd type="triangle"/>
            </a:ln>
            <a:effectLst/>
          </p:spPr>
        </p:cxnSp>
        <p:cxnSp>
          <p:nvCxnSpPr>
            <p:cNvPr id="215" name="直接箭头连接符 214"/>
            <p:cNvCxnSpPr>
              <a:stCxn id="197" idx="3"/>
              <a:endCxn id="213" idx="1"/>
            </p:cNvCxnSpPr>
            <p:nvPr/>
          </p:nvCxnSpPr>
          <p:spPr>
            <a:xfrm>
              <a:off x="6169199" y="3641117"/>
              <a:ext cx="1071522" cy="0"/>
            </a:xfrm>
            <a:prstGeom prst="straightConnector1">
              <a:avLst/>
            </a:prstGeom>
            <a:noFill/>
            <a:ln w="9525" cap="flat" cmpd="sng" algn="ctr">
              <a:solidFill>
                <a:srgbClr val="4F81BD">
                  <a:shade val="95000"/>
                  <a:satMod val="105000"/>
                </a:srgbClr>
              </a:solidFill>
              <a:prstDash val="solid"/>
              <a:tailEnd type="triangle"/>
            </a:ln>
            <a:effectLst/>
          </p:spPr>
        </p:cxnSp>
        <p:sp>
          <p:nvSpPr>
            <p:cNvPr id="216" name="矩形 215"/>
            <p:cNvSpPr/>
            <p:nvPr/>
          </p:nvSpPr>
          <p:spPr>
            <a:xfrm>
              <a:off x="9655864" y="2125827"/>
              <a:ext cx="824969" cy="565172"/>
            </a:xfrm>
            <a:prstGeom prst="rect">
              <a:avLst/>
            </a:prstGeom>
            <a:solidFill>
              <a:srgbClr val="4F81BD">
                <a:lumMod val="75000"/>
              </a:srgbClr>
            </a:solidFill>
            <a:ln w="3175" cap="flat" cmpd="sng" algn="ctr">
              <a:solidFill>
                <a:sysClr val="window" lastClr="FFFFFF">
                  <a:lumMod val="85000"/>
                </a:sys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rPr>
                <a:t>HUB Service</a:t>
              </a:r>
              <a:endParaRPr kumimoji="0" lang="zh-CN" altLang="en-US" sz="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endParaRPr>
            </a:p>
          </p:txBody>
        </p:sp>
        <p:sp>
          <p:nvSpPr>
            <p:cNvPr id="217" name="矩形 216"/>
            <p:cNvSpPr/>
            <p:nvPr/>
          </p:nvSpPr>
          <p:spPr>
            <a:xfrm>
              <a:off x="9655864" y="3322108"/>
              <a:ext cx="824969" cy="565172"/>
            </a:xfrm>
            <a:prstGeom prst="rect">
              <a:avLst/>
            </a:prstGeom>
            <a:solidFill>
              <a:srgbClr val="4F81BD">
                <a:lumMod val="75000"/>
              </a:srgbClr>
            </a:solidFill>
            <a:ln w="3175" cap="flat" cmpd="sng" algn="ctr">
              <a:solidFill>
                <a:sysClr val="window" lastClr="FFFFFF">
                  <a:lumMod val="85000"/>
                </a:sys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rPr>
                <a:t>FTP/SFTP</a:t>
              </a:r>
              <a:endParaRPr kumimoji="0" lang="zh-CN" altLang="en-US" sz="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endParaRPr>
            </a:p>
          </p:txBody>
        </p:sp>
        <p:sp>
          <p:nvSpPr>
            <p:cNvPr id="218" name="矩形 217"/>
            <p:cNvSpPr/>
            <p:nvPr/>
          </p:nvSpPr>
          <p:spPr>
            <a:xfrm>
              <a:off x="9655864" y="4518390"/>
              <a:ext cx="824969" cy="565172"/>
            </a:xfrm>
            <a:prstGeom prst="rect">
              <a:avLst/>
            </a:prstGeom>
            <a:solidFill>
              <a:srgbClr val="4F81BD">
                <a:lumMod val="75000"/>
              </a:srgbClr>
            </a:solidFill>
            <a:ln w="3175" cap="flat" cmpd="sng" algn="ctr">
              <a:solidFill>
                <a:sysClr val="window" lastClr="FFFFFF">
                  <a:lumMod val="85000"/>
                </a:sys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rPr>
                <a:t>Oracle DB</a:t>
              </a:r>
              <a:endParaRPr kumimoji="0" lang="zh-CN" altLang="en-US" sz="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endParaRPr>
            </a:p>
          </p:txBody>
        </p:sp>
        <p:sp>
          <p:nvSpPr>
            <p:cNvPr id="219" name="矩形 218"/>
            <p:cNvSpPr/>
            <p:nvPr/>
          </p:nvSpPr>
          <p:spPr>
            <a:xfrm>
              <a:off x="9655864" y="5714672"/>
              <a:ext cx="824969" cy="565172"/>
            </a:xfrm>
            <a:prstGeom prst="rect">
              <a:avLst/>
            </a:prstGeom>
            <a:solidFill>
              <a:srgbClr val="4F81BD">
                <a:lumMod val="75000"/>
              </a:srgbClr>
            </a:solidFill>
            <a:ln w="3175" cap="flat" cmpd="sng" algn="ctr">
              <a:solidFill>
                <a:sysClr val="window" lastClr="FFFFFF">
                  <a:lumMod val="85000"/>
                </a:sys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rPr>
                <a:t>Gwis</a:t>
              </a:r>
              <a:endParaRPr kumimoji="0" lang="zh-CN" altLang="en-US" sz="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endParaRPr>
            </a:p>
          </p:txBody>
        </p:sp>
        <p:cxnSp>
          <p:nvCxnSpPr>
            <p:cNvPr id="222" name="直接箭头连接符 221"/>
            <p:cNvCxnSpPr/>
            <p:nvPr/>
          </p:nvCxnSpPr>
          <p:spPr>
            <a:xfrm>
              <a:off x="7593154" y="5266510"/>
              <a:ext cx="1548000" cy="0"/>
            </a:xfrm>
            <a:prstGeom prst="straightConnector1">
              <a:avLst/>
            </a:prstGeom>
            <a:noFill/>
            <a:ln w="9525" cap="flat" cmpd="sng" algn="ctr">
              <a:solidFill>
                <a:srgbClr val="4F81BD">
                  <a:shade val="95000"/>
                  <a:satMod val="105000"/>
                </a:srgbClr>
              </a:solidFill>
              <a:prstDash val="solid"/>
              <a:tailEnd type="triangle"/>
            </a:ln>
            <a:effectLst/>
          </p:spPr>
        </p:cxnSp>
        <p:cxnSp>
          <p:nvCxnSpPr>
            <p:cNvPr id="223" name="直接箭头连接符 222"/>
            <p:cNvCxnSpPr/>
            <p:nvPr/>
          </p:nvCxnSpPr>
          <p:spPr>
            <a:xfrm>
              <a:off x="7621729" y="5785343"/>
              <a:ext cx="1548000" cy="0"/>
            </a:xfrm>
            <a:prstGeom prst="straightConnector1">
              <a:avLst/>
            </a:prstGeom>
            <a:noFill/>
            <a:ln w="9525" cap="flat" cmpd="sng" algn="ctr">
              <a:solidFill>
                <a:srgbClr val="4F81BD">
                  <a:shade val="95000"/>
                  <a:satMod val="105000"/>
                </a:srgbClr>
              </a:solidFill>
              <a:prstDash val="solid"/>
              <a:tailEnd type="triangle"/>
            </a:ln>
            <a:effectLst/>
          </p:spPr>
        </p:cxnSp>
        <p:cxnSp>
          <p:nvCxnSpPr>
            <p:cNvPr id="224" name="直接箭头连接符 223"/>
            <p:cNvCxnSpPr/>
            <p:nvPr/>
          </p:nvCxnSpPr>
          <p:spPr>
            <a:xfrm>
              <a:off x="7621729" y="6266075"/>
              <a:ext cx="1548000" cy="0"/>
            </a:xfrm>
            <a:prstGeom prst="straightConnector1">
              <a:avLst/>
            </a:prstGeom>
            <a:noFill/>
            <a:ln w="9525" cap="flat" cmpd="sng" algn="ctr">
              <a:solidFill>
                <a:srgbClr val="4F81BD">
                  <a:shade val="95000"/>
                  <a:satMod val="105000"/>
                </a:srgbClr>
              </a:solidFill>
              <a:prstDash val="solid"/>
              <a:tailEnd type="triangle"/>
            </a:ln>
            <a:effectLst/>
          </p:spPr>
        </p:cxnSp>
        <p:sp>
          <p:nvSpPr>
            <p:cNvPr id="178" name="矩形 177"/>
            <p:cNvSpPr/>
            <p:nvPr/>
          </p:nvSpPr>
          <p:spPr>
            <a:xfrm>
              <a:off x="3401099" y="2394990"/>
              <a:ext cx="412484" cy="986932"/>
            </a:xfrm>
            <a:prstGeom prst="rect">
              <a:avLst/>
            </a:prstGeom>
            <a:solidFill>
              <a:srgbClr val="4F81BD">
                <a:lumMod val="75000"/>
              </a:srgbClr>
            </a:solidFill>
            <a:ln w="3175" cap="flat" cmpd="sng" algn="ctr">
              <a:solidFill>
                <a:sysClr val="window" lastClr="FFFFFF">
                  <a:lumMod val="85000"/>
                </a:sys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lvl="0">
                <a:defRPr/>
              </a:pPr>
              <a:r>
                <a:rPr lang="en-US" altLang="zh-CN" sz="600" kern="0" dirty="0">
                  <a:solidFill>
                    <a:sysClr val="window" lastClr="FFFFFF"/>
                  </a:solidFill>
                  <a:ea typeface="宋体" panose="02010600030101010101" pitchFamily="2" charset="-122"/>
                </a:rPr>
                <a:t>Intelligent routing</a:t>
              </a:r>
              <a:endParaRPr kumimoji="0" lang="zh-CN" altLang="zh-CN" sz="600" b="0" i="0" u="none" strike="noStrike" kern="0" cap="none" spc="0" normalizeH="0" baseline="0" noProof="0" dirty="0">
                <a:ln>
                  <a:noFill/>
                </a:ln>
                <a:solidFill>
                  <a:sysClr val="window" lastClr="FFFFFF"/>
                </a:solidFill>
                <a:effectLst/>
                <a:uLnTx/>
                <a:uFillTx/>
                <a:latin typeface="Calibri" panose="020F0502020204030204"/>
                <a:ea typeface="宋体" panose="02010600030101010101" pitchFamily="2" charset="-122"/>
              </a:endParaRPr>
            </a:p>
          </p:txBody>
        </p:sp>
        <p:cxnSp>
          <p:nvCxnSpPr>
            <p:cNvPr id="64" name="直接箭头连接符 63"/>
            <p:cNvCxnSpPr/>
            <p:nvPr/>
          </p:nvCxnSpPr>
          <p:spPr>
            <a:xfrm>
              <a:off x="4006311" y="4490524"/>
              <a:ext cx="714348" cy="0"/>
            </a:xfrm>
            <a:prstGeom prst="straightConnector1">
              <a:avLst/>
            </a:prstGeom>
            <a:noFill/>
            <a:ln w="9525" cap="flat" cmpd="sng" algn="ctr">
              <a:solidFill>
                <a:srgbClr val="4F81BD">
                  <a:shade val="95000"/>
                  <a:satMod val="105000"/>
                </a:srgbClr>
              </a:solidFill>
              <a:prstDash val="solid"/>
              <a:headEnd type="triangle"/>
              <a:tailEnd type="triangle"/>
            </a:ln>
            <a:effectLst/>
          </p:spPr>
        </p:cxnSp>
      </p:grpSp>
    </p:spTree>
    <p:extLst>
      <p:ext uri="{BB962C8B-B14F-4D97-AF65-F5344CB8AC3E}">
        <p14:creationId xmlns:p14="http://schemas.microsoft.com/office/powerpoint/2010/main" val="33256780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txBox="1">
            <a:spLocks noChangeArrowheads="1"/>
          </p:cNvSpPr>
          <p:nvPr/>
        </p:nvSpPr>
        <p:spPr bwMode="auto">
          <a:xfrm>
            <a:off x="3854067" y="3025977"/>
            <a:ext cx="4483867" cy="923330"/>
          </a:xfrm>
          <a:prstGeom prst="rect">
            <a:avLst/>
          </a:prstGeom>
          <a:noFill/>
        </p:spPr>
        <p:txBody>
          <a:bodyPr wrap="square" lIns="0" tIns="0" rIns="0" bIns="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latinLnBrk="0"/>
            <a:r>
              <a:rPr lang="en-US" altLang="ko-KR" sz="6000" dirty="0">
                <a:effectLst>
                  <a:outerShdw blurRad="12700" dist="25400" dir="2700000" algn="tl">
                    <a:srgbClr val="000000">
                      <a:alpha val="60000"/>
                    </a:srgbClr>
                  </a:outerShdw>
                </a:effectLst>
                <a:latin typeface="Calibri" panose="020F0502020204030204" pitchFamily="34" charset="0"/>
              </a:rPr>
              <a:t>Thank you</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8"/>
  <p:tag name="KSO_WM_TAG_VERSION" val="1.0"/>
  <p:tag name="KSO_WM_SLIDE_ID" val="custom160336_12"/>
  <p:tag name="KSO_WM_SLIDE_INDEX" val="12"/>
  <p:tag name="KSO_WM_SLIDE_ITEM_CNT" val="1"/>
  <p:tag name="KSO_WM_SLIDE_LAYOUT" val="a_e"/>
  <p:tag name="KSO_WM_SLIDE_LAYOUT_CNT" val="1_1"/>
  <p:tag name="KSO_WM_SLIDE_TYPE" val="sectionTitle"/>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336"/>
  <p:tag name="KSO_WM_UNIT_TYPE" val="a"/>
  <p:tag name="KSO_WM_UNIT_INDEX" val="1"/>
  <p:tag name="KSO_WM_UNIT_ID" val="custom160336_12*a*1"/>
  <p:tag name="KSO_WM_UNIT_CLEAR" val="1"/>
  <p:tag name="KSO_WM_UNIT_LAYERLEVEL" val="1"/>
  <p:tag name="KSO_WM_UNIT_VALUE" val="36"/>
  <p:tag name="KSO_WM_UNIT_ISCONTENTSTITLE" val="0"/>
  <p:tag name="KSO_WM_UNIT_HIGHLIGHT" val="0"/>
  <p:tag name="KSO_WM_UNIT_COMPATIBLE" val="0"/>
  <p:tag name="KSO_WM_UNIT_PRESET_TEXT_INDEX" val="3"/>
  <p:tag name="KSO_WM_UNIT_PRESET_TEXT_LEN" val="17"/>
</p:tagLst>
</file>

<file path=ppt/theme/theme1.xml><?xml version="1.0" encoding="utf-8"?>
<a:theme xmlns:a="http://schemas.openxmlformats.org/drawingml/2006/main" name="Office Theme">
  <a:themeElements>
    <a:clrScheme name="自定义 642">
      <a:dk1>
        <a:srgbClr val="242424"/>
      </a:dk1>
      <a:lt1>
        <a:srgbClr val="FFFFFF"/>
      </a:lt1>
      <a:dk2>
        <a:srgbClr val="242424"/>
      </a:dk2>
      <a:lt2>
        <a:srgbClr val="FFFFFF"/>
      </a:lt2>
      <a:accent1>
        <a:srgbClr val="19B49B"/>
      </a:accent1>
      <a:accent2>
        <a:srgbClr val="339FD5"/>
      </a:accent2>
      <a:accent3>
        <a:srgbClr val="19B49B"/>
      </a:accent3>
      <a:accent4>
        <a:srgbClr val="339FD5"/>
      </a:accent4>
      <a:accent5>
        <a:srgbClr val="19B49B"/>
      </a:accent5>
      <a:accent6>
        <a:srgbClr val="339FD5"/>
      </a:accent6>
      <a:hlink>
        <a:srgbClr val="F33B48"/>
      </a:hlink>
      <a:folHlink>
        <a:srgbClr val="FFC000"/>
      </a:folHlink>
    </a:clrScheme>
    <a:fontScheme name="Temp">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Theme">
  <a:themeElements>
    <a:clrScheme name="自定义 1019">
      <a:dk1>
        <a:srgbClr val="737572"/>
      </a:dk1>
      <a:lt1>
        <a:sysClr val="window" lastClr="FFFFFF"/>
      </a:lt1>
      <a:dk2>
        <a:srgbClr val="445469"/>
      </a:dk2>
      <a:lt2>
        <a:srgbClr val="FFFFFF"/>
      </a:lt2>
      <a:accent1>
        <a:srgbClr val="FB4D52"/>
      </a:accent1>
      <a:accent2>
        <a:srgbClr val="445469"/>
      </a:accent2>
      <a:accent3>
        <a:srgbClr val="FB4D52"/>
      </a:accent3>
      <a:accent4>
        <a:srgbClr val="445469"/>
      </a:accent4>
      <a:accent5>
        <a:srgbClr val="FB4D52"/>
      </a:accent5>
      <a:accent6>
        <a:srgbClr val="445469"/>
      </a:accent6>
      <a:hlink>
        <a:srgbClr val="1E9272"/>
      </a:hlink>
      <a:folHlink>
        <a:srgbClr val="32FFBF"/>
      </a:folHlink>
    </a:clrScheme>
    <a:fontScheme name="自定义 10">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3051</TotalTime>
  <Words>822</Words>
  <Application>Microsoft Office PowerPoint</Application>
  <PresentationFormat>宽屏</PresentationFormat>
  <Paragraphs>304</Paragraphs>
  <Slides>7</Slides>
  <Notes>7</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7</vt:i4>
      </vt:variant>
    </vt:vector>
  </HeadingPairs>
  <TitlesOfParts>
    <vt:vector size="17" baseType="lpstr">
      <vt:lpstr>Lato</vt:lpstr>
      <vt:lpstr>等线</vt:lpstr>
      <vt:lpstr>宋体</vt:lpstr>
      <vt:lpstr>微软雅黑</vt:lpstr>
      <vt:lpstr>Arial</vt:lpstr>
      <vt:lpstr>Calibri</vt:lpstr>
      <vt:lpstr>Tahoma</vt:lpstr>
      <vt:lpstr>Verdana</vt:lpstr>
      <vt:lpstr>Office Theme</vt:lpstr>
      <vt:lpstr>Default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kevin刘匠;51PPT模板网</dc:creator>
  <cp:lastModifiedBy>Jarries</cp:lastModifiedBy>
  <cp:revision>1487</cp:revision>
  <dcterms:created xsi:type="dcterms:W3CDTF">2016-12-13T08:41:00Z</dcterms:created>
  <dcterms:modified xsi:type="dcterms:W3CDTF">2019-11-11T05:09:58Z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